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0" r:id="rId5"/>
  </p:sldMasterIdLst>
  <p:notesMasterIdLst>
    <p:notesMasterId r:id="rId61"/>
  </p:notesMasterIdLst>
  <p:handoutMasterIdLst>
    <p:handoutMasterId r:id="rId62"/>
  </p:handoutMasterIdLst>
  <p:sldIdLst>
    <p:sldId id="1661" r:id="rId6"/>
    <p:sldId id="1806" r:id="rId7"/>
    <p:sldId id="1816" r:id="rId8"/>
    <p:sldId id="1815" r:id="rId9"/>
    <p:sldId id="1643" r:id="rId10"/>
    <p:sldId id="1622" r:id="rId11"/>
    <p:sldId id="1624" r:id="rId12"/>
    <p:sldId id="1817" r:id="rId13"/>
    <p:sldId id="1920" r:id="rId14"/>
    <p:sldId id="1818" r:id="rId15"/>
    <p:sldId id="1921" r:id="rId16"/>
    <p:sldId id="1833" r:id="rId17"/>
    <p:sldId id="1922" r:id="rId18"/>
    <p:sldId id="1916" r:id="rId19"/>
    <p:sldId id="1934" r:id="rId20"/>
    <p:sldId id="1824" r:id="rId21"/>
    <p:sldId id="1923" r:id="rId22"/>
    <p:sldId id="1827" r:id="rId23"/>
    <p:sldId id="1924" r:id="rId24"/>
    <p:sldId id="1839" r:id="rId25"/>
    <p:sldId id="1925" r:id="rId26"/>
    <p:sldId id="1918" r:id="rId27"/>
    <p:sldId id="1927" r:id="rId28"/>
    <p:sldId id="1928" r:id="rId29"/>
    <p:sldId id="1828" r:id="rId30"/>
    <p:sldId id="1913" r:id="rId31"/>
    <p:sldId id="1914" r:id="rId32"/>
    <p:sldId id="1930" r:id="rId33"/>
    <p:sldId id="1836" r:id="rId34"/>
    <p:sldId id="1929" r:id="rId35"/>
    <p:sldId id="1834" r:id="rId36"/>
    <p:sldId id="1932" r:id="rId37"/>
    <p:sldId id="1831" r:id="rId38"/>
    <p:sldId id="1933" r:id="rId39"/>
    <p:sldId id="1832" r:id="rId40"/>
    <p:sldId id="1936" r:id="rId41"/>
    <p:sldId id="1937" r:id="rId42"/>
    <p:sldId id="1837" r:id="rId43"/>
    <p:sldId id="1935" r:id="rId44"/>
    <p:sldId id="1919" r:id="rId45"/>
    <p:sldId id="1938" r:id="rId46"/>
    <p:sldId id="1838" r:id="rId47"/>
    <p:sldId id="1912" r:id="rId48"/>
    <p:sldId id="1939" r:id="rId49"/>
    <p:sldId id="1931" r:id="rId50"/>
    <p:sldId id="1529" r:id="rId51"/>
    <p:sldId id="1917" r:id="rId52"/>
    <p:sldId id="1915" r:id="rId53"/>
    <p:sldId id="1823" r:id="rId54"/>
    <p:sldId id="1830" r:id="rId55"/>
    <p:sldId id="1825" r:id="rId56"/>
    <p:sldId id="1826" r:id="rId57"/>
    <p:sldId id="1835" r:id="rId58"/>
    <p:sldId id="1829" r:id="rId59"/>
    <p:sldId id="1530" r:id="rId6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Template" id="{A073DAE3-B461-442F-A3D3-6642BD875E45}">
          <p14:sldIdLst>
            <p14:sldId id="1661"/>
            <p14:sldId id="1806"/>
            <p14:sldId id="1816"/>
            <p14:sldId id="1815"/>
            <p14:sldId id="1643"/>
            <p14:sldId id="1622"/>
            <p14:sldId id="1624"/>
            <p14:sldId id="1817"/>
            <p14:sldId id="1920"/>
            <p14:sldId id="1818"/>
            <p14:sldId id="1921"/>
            <p14:sldId id="1833"/>
            <p14:sldId id="1922"/>
            <p14:sldId id="1916"/>
            <p14:sldId id="1934"/>
            <p14:sldId id="1824"/>
            <p14:sldId id="1923"/>
            <p14:sldId id="1827"/>
            <p14:sldId id="1924"/>
            <p14:sldId id="1839"/>
            <p14:sldId id="1925"/>
            <p14:sldId id="1918"/>
            <p14:sldId id="1927"/>
            <p14:sldId id="1928"/>
            <p14:sldId id="1828"/>
            <p14:sldId id="1913"/>
            <p14:sldId id="1914"/>
            <p14:sldId id="1930"/>
            <p14:sldId id="1836"/>
            <p14:sldId id="1929"/>
            <p14:sldId id="1834"/>
            <p14:sldId id="1932"/>
            <p14:sldId id="1831"/>
            <p14:sldId id="1933"/>
            <p14:sldId id="1832"/>
            <p14:sldId id="1936"/>
            <p14:sldId id="1937"/>
            <p14:sldId id="1837"/>
            <p14:sldId id="1935"/>
            <p14:sldId id="1919"/>
            <p14:sldId id="1938"/>
            <p14:sldId id="1838"/>
            <p14:sldId id="1912"/>
            <p14:sldId id="1939"/>
            <p14:sldId id="1931"/>
            <p14:sldId id="1529"/>
            <p14:sldId id="1917"/>
            <p14:sldId id="1915"/>
            <p14:sldId id="1823"/>
            <p14:sldId id="1830"/>
            <p14:sldId id="1825"/>
            <p14:sldId id="1826"/>
            <p14:sldId id="1835"/>
            <p14:sldId id="1829"/>
            <p14:sldId id="15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EAEAEA"/>
    <a:srgbClr val="107C10"/>
    <a:srgbClr val="1A1A1A"/>
    <a:srgbClr val="E6E6E6"/>
    <a:srgbClr val="FFFFFF"/>
    <a:srgbClr val="004B50"/>
    <a:srgbClr val="008272"/>
    <a:srgbClr val="00BCF2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4444" autoAdjust="0"/>
  </p:normalViewPr>
  <p:slideViewPr>
    <p:cSldViewPr snapToGrid="0" snapToObjects="1">
      <p:cViewPr varScale="1">
        <p:scale>
          <a:sx n="83" d="100"/>
          <a:sy n="83" d="100"/>
        </p:scale>
        <p:origin x="5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F40DD9-C55D-6B4C-B032-8C2E1403BADC}" type="doc">
      <dgm:prSet loTypeId="urn:microsoft.com/office/officeart/2005/8/layout/chevron1" loCatId="" qsTypeId="urn:microsoft.com/office/officeart/2005/8/quickstyle/simple4" qsCatId="simple" csTypeId="urn:microsoft.com/office/officeart/2005/8/colors/accent5_2" csCatId="accent5" phldr="1"/>
      <dgm:spPr/>
    </dgm:pt>
    <dgm:pt modelId="{AD68CCDE-9BEE-6B44-9F8B-3460DD63420E}">
      <dgm:prSet phldrT="[Text]"/>
      <dgm:spPr/>
      <dgm:t>
        <a:bodyPr/>
        <a:lstStyle/>
        <a:p>
          <a:r>
            <a:rPr lang="en-US" dirty="0"/>
            <a:t>Warm-up</a:t>
          </a:r>
        </a:p>
        <a:p>
          <a:r>
            <a:rPr lang="en-US" dirty="0"/>
            <a:t>an instance</a:t>
          </a:r>
        </a:p>
      </dgm:t>
    </dgm:pt>
    <dgm:pt modelId="{B078F3E6-771F-1D47-8ACF-87CBDD5FC301}" type="parTrans" cxnId="{465B4980-2168-2A44-83CA-710057B72C1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77B8B41-3547-B84A-A2F0-B5FBC379D102}" type="sibTrans" cxnId="{465B4980-2168-2A44-83CA-710057B72C1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20DBB0B-4A01-5647-BBE9-6E8CB2145BC1}">
      <dgm:prSet phldrT="[Text]"/>
      <dgm:spPr/>
      <dgm:t>
        <a:bodyPr/>
        <a:lstStyle/>
        <a:p>
          <a:r>
            <a:rPr lang="en-US" dirty="0"/>
            <a:t>Load code + dependencies</a:t>
          </a:r>
        </a:p>
      </dgm:t>
    </dgm:pt>
    <dgm:pt modelId="{19AEB05E-3825-684C-98CD-79BE927456A8}" type="parTrans" cxnId="{475F087D-DA38-5343-A365-00340F07F89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22EF6A9-82AB-4642-8F05-67DA0F0C6548}" type="sibTrans" cxnId="{475F087D-DA38-5343-A365-00340F07F89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3A87A4D-1B0E-2B49-ABB4-1E19C51B776E}">
      <dgm:prSet phldrT="[Text]"/>
      <dgm:spPr/>
      <dgm:t>
        <a:bodyPr/>
        <a:lstStyle/>
        <a:p>
          <a:r>
            <a:rPr lang="en-US"/>
            <a:t>Code runs</a:t>
          </a:r>
        </a:p>
      </dgm:t>
    </dgm:pt>
    <dgm:pt modelId="{1EE65DD7-C296-994C-BB80-C16043BBBE6C}" type="parTrans" cxnId="{E6B680D0-24E8-8C45-84EC-66A451AEC80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42FD3F3-6172-2A4E-B314-1FA1EF9D53A6}" type="sibTrans" cxnId="{E6B680D0-24E8-8C45-84EC-66A451AEC80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6533FBB-AC63-564A-913C-CDBEF4361D08}" type="pres">
      <dgm:prSet presAssocID="{00F40DD9-C55D-6B4C-B032-8C2E1403BADC}" presName="Name0" presStyleCnt="0">
        <dgm:presLayoutVars>
          <dgm:dir/>
          <dgm:animLvl val="lvl"/>
          <dgm:resizeHandles val="exact"/>
        </dgm:presLayoutVars>
      </dgm:prSet>
      <dgm:spPr/>
    </dgm:pt>
    <dgm:pt modelId="{E266CBB1-2CA1-4526-B3FA-08DF83626B90}" type="pres">
      <dgm:prSet presAssocID="{AD68CCDE-9BEE-6B44-9F8B-3460DD63420E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A4AB6BB-B293-43A5-B48E-31FDDA805309}" type="pres">
      <dgm:prSet presAssocID="{577B8B41-3547-B84A-A2F0-B5FBC379D102}" presName="parTxOnlySpace" presStyleCnt="0"/>
      <dgm:spPr/>
    </dgm:pt>
    <dgm:pt modelId="{E77A2C4B-2E96-47FA-847C-1529DA14DE2A}" type="pres">
      <dgm:prSet presAssocID="{B20DBB0B-4A01-5647-BBE9-6E8CB2145BC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B107CCC-E0AA-4289-94D3-8E9A3A0E2290}" type="pres">
      <dgm:prSet presAssocID="{722EF6A9-82AB-4642-8F05-67DA0F0C6548}" presName="parTxOnlySpace" presStyleCnt="0"/>
      <dgm:spPr/>
    </dgm:pt>
    <dgm:pt modelId="{4C140B01-411A-41D6-A9DD-DBE89A55AD02}" type="pres">
      <dgm:prSet presAssocID="{63A87A4D-1B0E-2B49-ABB4-1E19C51B776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100A445F-720C-45A2-A607-25B72999B3D0}" type="presOf" srcId="{B20DBB0B-4A01-5647-BBE9-6E8CB2145BC1}" destId="{E77A2C4B-2E96-47FA-847C-1529DA14DE2A}" srcOrd="0" destOrd="0" presId="urn:microsoft.com/office/officeart/2005/8/layout/chevron1"/>
    <dgm:cxn modelId="{4624D167-4584-0341-ADF5-20DF3E7E2C56}" type="presOf" srcId="{00F40DD9-C55D-6B4C-B032-8C2E1403BADC}" destId="{86533FBB-AC63-564A-913C-CDBEF4361D08}" srcOrd="0" destOrd="0" presId="urn:microsoft.com/office/officeart/2005/8/layout/chevron1"/>
    <dgm:cxn modelId="{6BE88A7B-0ED1-4E7E-999D-FC53B4A40274}" type="presOf" srcId="{AD68CCDE-9BEE-6B44-9F8B-3460DD63420E}" destId="{E266CBB1-2CA1-4526-B3FA-08DF83626B90}" srcOrd="0" destOrd="0" presId="urn:microsoft.com/office/officeart/2005/8/layout/chevron1"/>
    <dgm:cxn modelId="{475F087D-DA38-5343-A365-00340F07F897}" srcId="{00F40DD9-C55D-6B4C-B032-8C2E1403BADC}" destId="{B20DBB0B-4A01-5647-BBE9-6E8CB2145BC1}" srcOrd="1" destOrd="0" parTransId="{19AEB05E-3825-684C-98CD-79BE927456A8}" sibTransId="{722EF6A9-82AB-4642-8F05-67DA0F0C6548}"/>
    <dgm:cxn modelId="{465B4980-2168-2A44-83CA-710057B72C14}" srcId="{00F40DD9-C55D-6B4C-B032-8C2E1403BADC}" destId="{AD68CCDE-9BEE-6B44-9F8B-3460DD63420E}" srcOrd="0" destOrd="0" parTransId="{B078F3E6-771F-1D47-8ACF-87CBDD5FC301}" sibTransId="{577B8B41-3547-B84A-A2F0-B5FBC379D102}"/>
    <dgm:cxn modelId="{E6B680D0-24E8-8C45-84EC-66A451AEC80D}" srcId="{00F40DD9-C55D-6B4C-B032-8C2E1403BADC}" destId="{63A87A4D-1B0E-2B49-ABB4-1E19C51B776E}" srcOrd="2" destOrd="0" parTransId="{1EE65DD7-C296-994C-BB80-C16043BBBE6C}" sibTransId="{442FD3F3-6172-2A4E-B314-1FA1EF9D53A6}"/>
    <dgm:cxn modelId="{FCF3F3EF-90A4-483C-86AF-859DDE0883CB}" type="presOf" srcId="{63A87A4D-1B0E-2B49-ABB4-1E19C51B776E}" destId="{4C140B01-411A-41D6-A9DD-DBE89A55AD02}" srcOrd="0" destOrd="0" presId="urn:microsoft.com/office/officeart/2005/8/layout/chevron1"/>
    <dgm:cxn modelId="{26FA2145-9743-40CB-AD72-F1A4AD45B620}" type="presParOf" srcId="{86533FBB-AC63-564A-913C-CDBEF4361D08}" destId="{E266CBB1-2CA1-4526-B3FA-08DF83626B90}" srcOrd="0" destOrd="0" presId="urn:microsoft.com/office/officeart/2005/8/layout/chevron1"/>
    <dgm:cxn modelId="{CD81A474-ACC1-410B-97E6-E253DF6BC83A}" type="presParOf" srcId="{86533FBB-AC63-564A-913C-CDBEF4361D08}" destId="{2A4AB6BB-B293-43A5-B48E-31FDDA805309}" srcOrd="1" destOrd="0" presId="urn:microsoft.com/office/officeart/2005/8/layout/chevron1"/>
    <dgm:cxn modelId="{33690D5F-8018-4CA6-895F-87DAE7D6E9D4}" type="presParOf" srcId="{86533FBB-AC63-564A-913C-CDBEF4361D08}" destId="{E77A2C4B-2E96-47FA-847C-1529DA14DE2A}" srcOrd="2" destOrd="0" presId="urn:microsoft.com/office/officeart/2005/8/layout/chevron1"/>
    <dgm:cxn modelId="{C68D4A57-210F-438C-8034-299533D03AFE}" type="presParOf" srcId="{86533FBB-AC63-564A-913C-CDBEF4361D08}" destId="{4B107CCC-E0AA-4289-94D3-8E9A3A0E2290}" srcOrd="3" destOrd="0" presId="urn:microsoft.com/office/officeart/2005/8/layout/chevron1"/>
    <dgm:cxn modelId="{3063FCD7-D6D4-4AEF-8162-C530831D90EE}" type="presParOf" srcId="{86533FBB-AC63-564A-913C-CDBEF4361D08}" destId="{4C140B01-411A-41D6-A9DD-DBE89A55AD0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CBB1-2CA1-4526-B3FA-08DF83626B90}">
      <dsp:nvSpPr>
        <dsp:cNvPr id="0" name=""/>
        <dsp:cNvSpPr/>
      </dsp:nvSpPr>
      <dsp:spPr>
        <a:xfrm>
          <a:off x="2496" y="272023"/>
          <a:ext cx="3041861" cy="121674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Warm-up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 instance</a:t>
          </a:r>
        </a:p>
      </dsp:txBody>
      <dsp:txXfrm>
        <a:off x="610868" y="272023"/>
        <a:ext cx="1825117" cy="1216744"/>
      </dsp:txXfrm>
    </dsp:sp>
    <dsp:sp modelId="{E77A2C4B-2E96-47FA-847C-1529DA14DE2A}">
      <dsp:nvSpPr>
        <dsp:cNvPr id="0" name=""/>
        <dsp:cNvSpPr/>
      </dsp:nvSpPr>
      <dsp:spPr>
        <a:xfrm>
          <a:off x="2740172" y="272023"/>
          <a:ext cx="3041861" cy="121674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Load code + dependencies</a:t>
          </a:r>
        </a:p>
      </dsp:txBody>
      <dsp:txXfrm>
        <a:off x="3348544" y="272023"/>
        <a:ext cx="1825117" cy="1216744"/>
      </dsp:txXfrm>
    </dsp:sp>
    <dsp:sp modelId="{4C140B01-411A-41D6-A9DD-DBE89A55AD02}">
      <dsp:nvSpPr>
        <dsp:cNvPr id="0" name=""/>
        <dsp:cNvSpPr/>
      </dsp:nvSpPr>
      <dsp:spPr>
        <a:xfrm>
          <a:off x="5477848" y="272023"/>
          <a:ext cx="3041861" cy="121674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Code runs</a:t>
          </a:r>
        </a:p>
      </dsp:txBody>
      <dsp:txXfrm>
        <a:off x="6086220" y="272023"/>
        <a:ext cx="1825117" cy="1216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5/28/2018 7:36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25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03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41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38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6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04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7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26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92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44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98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12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00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6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62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76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20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14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99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46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8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229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02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27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870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943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77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01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459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34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7:36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2676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82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7:36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9982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093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369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182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922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21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979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157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602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726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9358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44C3489-8257-4E60-994D-6A5CEE67ED71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23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E39C7-B244-4AD1-BF37-284BD54274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437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46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5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5/28/2018 7:36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96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5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2054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1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215558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6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85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2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3671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99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039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7519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1740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273267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41643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7825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35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025651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2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366291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6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6336169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3891082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51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51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95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6381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115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3851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887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71968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6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10914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2235-C08E-4AEA-8D61-FC3E7E13898F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A7EF-9311-444E-9915-F8574E1A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2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648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639" r:id="rId8"/>
    <p:sldLayoutId id="2147484603" r:id="rId9"/>
    <p:sldLayoutId id="2147484649" r:id="rId10"/>
    <p:sldLayoutId id="2147484645" r:id="rId11"/>
    <p:sldLayoutId id="2147484646" r:id="rId12"/>
    <p:sldLayoutId id="2147484647" r:id="rId13"/>
    <p:sldLayoutId id="2147484249" r:id="rId14"/>
    <p:sldLayoutId id="2147484640" r:id="rId15"/>
    <p:sldLayoutId id="2147484582" r:id="rId16"/>
    <p:sldLayoutId id="2147484641" r:id="rId17"/>
    <p:sldLayoutId id="2147484584" r:id="rId18"/>
    <p:sldLayoutId id="2147484583" r:id="rId19"/>
    <p:sldLayoutId id="2147484256" r:id="rId20"/>
    <p:sldLayoutId id="2147484257" r:id="rId21"/>
    <p:sldLayoutId id="2147484585" r:id="rId22"/>
    <p:sldLayoutId id="2147484299" r:id="rId23"/>
    <p:sldLayoutId id="2147484263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9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071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662" r:id="rId12"/>
    <p:sldLayoutId id="2147484663" r:id="rId13"/>
    <p:sldLayoutId id="2147484664" r:id="rId14"/>
    <p:sldLayoutId id="2147484665" r:id="rId15"/>
    <p:sldLayoutId id="2147484666" r:id="rId16"/>
    <p:sldLayoutId id="2147484667" r:id="rId17"/>
    <p:sldLayoutId id="2147484668" r:id="rId18"/>
    <p:sldLayoutId id="2147484669" r:id="rId19"/>
    <p:sldLayoutId id="2147484670" r:id="rId20"/>
    <p:sldLayoutId id="2147484671" r:id="rId21"/>
    <p:sldLayoutId id="2147484672" r:id="rId22"/>
    <p:sldLayoutId id="2147484673" r:id="rId23"/>
    <p:sldLayoutId id="2147484674" r:id="rId24"/>
    <p:sldLayoutId id="2147484675" r:id="rId25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jeffhollan" TargetMode="External"/><Relationship Id="rId2" Type="http://schemas.openxmlformats.org/officeDocument/2006/relationships/hyperlink" Target="http://twitter.com/eduardolaurean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icrosoft.github.io/techcasestudies/iot/2016/12/19/FagorEderlan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ntipatter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3.emf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bot-service/" TargetMode="External"/><Relationship Id="rId13" Type="http://schemas.openxmlformats.org/officeDocument/2006/relationships/image" Target="../media/image11.png"/><Relationship Id="rId3" Type="http://schemas.openxmlformats.org/officeDocument/2006/relationships/hyperlink" Target="https://azure.microsoft.com/en-us/services/cosmos-db/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s://azure.microsoft.com/en-us/services/event-grid/" TargetMode="External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zure.microsoft.com/en-us/services/storage/?v=16.50" TargetMode="External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hyperlink" Target="https://azure.microsoft.com/en-us/services/stream-analytics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14" Type="http://schemas.openxmlformats.org/officeDocument/2006/relationships/hyperlink" Target="https://azure.microsoft.com/en-us/services/active-directory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#1: Easy ways to install Functions core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530471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514350" indent="-514350">
              <a:buAutoNum type="alphaLcPeriod"/>
            </a:pPr>
            <a:r>
              <a:rPr lang="en-US" err="1">
                <a:latin typeface="Segoe UI Semibold"/>
                <a:cs typeface="Segoe UI Semibold"/>
              </a:rPr>
              <a:t>Npm</a:t>
            </a:r>
            <a:r>
              <a:rPr lang="en-US">
                <a:latin typeface="Segoe UI Semibold"/>
                <a:cs typeface="Segoe UI Semibold"/>
              </a:rPr>
              <a:t> (any)</a:t>
            </a:r>
          </a:p>
          <a:p>
            <a:pPr lvl="1"/>
            <a:r>
              <a:rPr lang="en-US" err="1">
                <a:solidFill>
                  <a:schemeClr val="tx1"/>
                </a:solidFill>
                <a:latin typeface="Courier New"/>
                <a:cs typeface="Courier New"/>
              </a:rPr>
              <a:t>npm</a:t>
            </a:r>
            <a:r>
              <a:rPr lang="en-US">
                <a:solidFill>
                  <a:schemeClr val="tx1"/>
                </a:solidFill>
                <a:latin typeface="Courier New"/>
                <a:cs typeface="Courier New"/>
              </a:rPr>
              <a:t> install –g </a:t>
            </a:r>
            <a:r>
              <a:rPr lang="en-US" err="1">
                <a:solidFill>
                  <a:schemeClr val="tx1"/>
                </a:solidFill>
                <a:latin typeface="Courier New"/>
                <a:cs typeface="Courier New"/>
              </a:rPr>
              <a:t>azure-functions-core-tools@core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>
              <a:latin typeface="Segoe UI Semibold"/>
              <a:cs typeface="Segoe UI Semibold"/>
            </a:endParaRPr>
          </a:p>
          <a:p>
            <a:pPr marL="514350" indent="-514350">
              <a:buFont typeface="+mj-lt"/>
              <a:buAutoNum type="alphaLcPeriod" startAt="2"/>
            </a:pPr>
            <a:r>
              <a:rPr lang="en-US">
                <a:latin typeface="Segoe UI Semibold"/>
                <a:cs typeface="Segoe UI Semibold"/>
              </a:rPr>
              <a:t>Brew (MacOS)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latin typeface="Courier New"/>
                <a:cs typeface="Courier New"/>
              </a:rPr>
              <a:t>brew install azure-functions-core-tools</a:t>
            </a:r>
          </a:p>
          <a:p>
            <a:pPr marL="228600" lvl="1" indent="0">
              <a:buNone/>
            </a:pPr>
            <a:endParaRPr lang="en-US">
              <a:latin typeface="Segoe UI"/>
              <a:cs typeface="Segoe UI"/>
            </a:endParaRPr>
          </a:p>
          <a:p>
            <a:pPr marL="514350" indent="-514350">
              <a:buAutoNum type="alphaLcPeriod" startAt="2"/>
            </a:pPr>
            <a:r>
              <a:rPr lang="en-US">
                <a:latin typeface="Segoe UI Semibold"/>
                <a:cs typeface="Segoe UI Semibold"/>
              </a:rPr>
              <a:t>Aptitude (Linux)</a:t>
            </a:r>
          </a:p>
          <a:p>
            <a:pPr lvl="1">
              <a:buFont typeface="Wingdings"/>
              <a:buChar char=""/>
            </a:pPr>
            <a:r>
              <a:rPr lang="en-US">
                <a:solidFill>
                  <a:schemeClr val="tx1"/>
                </a:solidFill>
                <a:latin typeface="Courier New"/>
                <a:cs typeface="Courier New"/>
              </a:rPr>
              <a:t>apt-get install azure-functions-core-tools</a:t>
            </a:r>
          </a:p>
          <a:p>
            <a:pPr marL="228600" lvl="1" indent="0">
              <a:buNone/>
            </a:pPr>
            <a:endParaRPr lang="en-US">
              <a:solidFill>
                <a:schemeClr val="tx1"/>
              </a:solidFill>
              <a:latin typeface="Courier New"/>
              <a:cs typeface="Courier New"/>
            </a:endParaRPr>
          </a:p>
          <a:p>
            <a:pPr marL="514350" indent="-514350">
              <a:buFont typeface="Wingdings" panose="05000000000000000000" pitchFamily="2" charset="2"/>
              <a:buAutoNum type="alphaLcPeriod" startAt="2"/>
            </a:pPr>
            <a:r>
              <a:rPr lang="en-US">
                <a:latin typeface="Segoe UI Semibold"/>
                <a:cs typeface="Segoe UI Semibold"/>
              </a:rPr>
              <a:t>Chocolatey (Windows)</a:t>
            </a:r>
          </a:p>
          <a:p>
            <a:pPr lvl="1"/>
            <a:r>
              <a:rPr lang="en-US" err="1">
                <a:latin typeface="Courier New"/>
                <a:cs typeface="Courier New"/>
              </a:rPr>
              <a:t>choco</a:t>
            </a:r>
            <a:r>
              <a:rPr lang="en-US">
                <a:latin typeface="Courier New"/>
                <a:cs typeface="Courier New"/>
              </a:rPr>
              <a:t> install azure-functions-core-tools –pre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8952B-E5BF-4105-8F34-02DD0256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872" y="2313434"/>
            <a:ext cx="3310728" cy="2918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710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681102"/>
            <a:ext cx="11049000" cy="1357295"/>
          </a:xfrm>
        </p:spPr>
        <p:txBody>
          <a:bodyPr/>
          <a:lstStyle/>
          <a:p>
            <a:pPr algn="ctr"/>
            <a:r>
              <a:rPr lang="en-US" sz="5400"/>
              <a:t>#2</a:t>
            </a:r>
            <a:br>
              <a:rPr lang="en-US" sz="4400"/>
            </a:br>
            <a:r>
              <a:rPr lang="en-US" sz="4400"/>
              <a:t>Choosing the best code editor</a:t>
            </a:r>
          </a:p>
        </p:txBody>
      </p:sp>
    </p:spTree>
    <p:extLst>
      <p:ext uri="{BB962C8B-B14F-4D97-AF65-F5344CB8AC3E}">
        <p14:creationId xmlns:p14="http://schemas.microsoft.com/office/powerpoint/2010/main" val="46460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#2: Choosing the</a:t>
            </a:r>
            <a:r>
              <a:rPr lang="en-US">
                <a:cs typeface="Segoe UI Semibold"/>
              </a:rPr>
              <a:t> best code editor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E733D65-7B65-433E-BA41-46F1B5B08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980654"/>
              </p:ext>
            </p:extLst>
          </p:nvPr>
        </p:nvGraphicFramePr>
        <p:xfrm>
          <a:off x="463677" y="1976966"/>
          <a:ext cx="11264646" cy="3571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16163">
                  <a:extLst>
                    <a:ext uri="{9D8B030D-6E8A-4147-A177-3AD203B41FA5}">
                      <a16:colId xmlns:a16="http://schemas.microsoft.com/office/drawing/2014/main" val="2194128788"/>
                    </a:ext>
                  </a:extLst>
                </a:gridCol>
                <a:gridCol w="2607753">
                  <a:extLst>
                    <a:ext uri="{9D8B030D-6E8A-4147-A177-3AD203B41FA5}">
                      <a16:colId xmlns:a16="http://schemas.microsoft.com/office/drawing/2014/main" val="3432942253"/>
                    </a:ext>
                  </a:extLst>
                </a:gridCol>
                <a:gridCol w="4023425">
                  <a:extLst>
                    <a:ext uri="{9D8B030D-6E8A-4147-A177-3AD203B41FA5}">
                      <a16:colId xmlns:a16="http://schemas.microsoft.com/office/drawing/2014/main" val="1157266450"/>
                    </a:ext>
                  </a:extLst>
                </a:gridCol>
                <a:gridCol w="1817305">
                  <a:extLst>
                    <a:ext uri="{9D8B030D-6E8A-4147-A177-3AD203B41FA5}">
                      <a16:colId xmlns:a16="http://schemas.microsoft.com/office/drawing/2014/main" val="3244639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92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Portal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C# / F# (script), </a:t>
                      </a:r>
                    </a:p>
                    <a:p>
                      <a:r>
                        <a:rPr lang="en-US" dirty="0"/>
                        <a:t>Node.JS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Browser-based; host compiler; automatic dependencies </a:t>
                      </a:r>
                      <a:r>
                        <a:rPr lang="en-US" dirty="0" err="1"/>
                        <a:t>mgmt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91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Visual Studio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C# / F# (class library), Node.JS, Java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Lightweight; tons of extensions; local debugging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5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Visual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C# / F# (class library)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Remote debugging; cloud explorer; rich project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391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IntelliJ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Refactoring; Smart Completion; Maven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58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Note taking file editor + Functions Core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C# / F# (class library), Node.JS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Minimalism; traditional-style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44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94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681102"/>
            <a:ext cx="11049000" cy="1357295"/>
          </a:xfrm>
        </p:spPr>
        <p:txBody>
          <a:bodyPr/>
          <a:lstStyle/>
          <a:p>
            <a:pPr algn="ctr"/>
            <a:r>
              <a:rPr lang="en-US" sz="5400"/>
              <a:t>#3</a:t>
            </a:r>
            <a:br>
              <a:rPr lang="en-US" sz="4400"/>
            </a:br>
            <a:r>
              <a:rPr lang="en-US" sz="4400"/>
              <a:t>Simplify your code w/ triggers and bindings</a:t>
            </a:r>
          </a:p>
        </p:txBody>
      </p:sp>
    </p:spTree>
    <p:extLst>
      <p:ext uri="{BB962C8B-B14F-4D97-AF65-F5344CB8AC3E}">
        <p14:creationId xmlns:p14="http://schemas.microsoft.com/office/powerpoint/2010/main" val="387129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#3: Simplify your code with triggers and bindings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B6F6FF-BDFF-4A26-9B2D-408739894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222779"/>
              </p:ext>
            </p:extLst>
          </p:nvPr>
        </p:nvGraphicFramePr>
        <p:xfrm>
          <a:off x="7113682" y="2131155"/>
          <a:ext cx="4763125" cy="37084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763125">
                  <a:extLst>
                    <a:ext uri="{9D8B030D-6E8A-4147-A177-3AD203B41FA5}">
                      <a16:colId xmlns:a16="http://schemas.microsoft.com/office/drawing/2014/main" val="1377382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Popular Triggers and Bindings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3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207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Storage Queues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172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Cosmos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57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Event Hubs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214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Blob Storage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97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Service Bus Queues/Topics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113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Event Grid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02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Microsoft 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52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And more…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460183"/>
                  </a:ext>
                </a:extLst>
              </a:tr>
            </a:tbl>
          </a:graphicData>
        </a:graphic>
      </p:graphicFrame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C5DDA7F-EFE5-4E49-A8F7-41B4611DA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6141856" cy="4284250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b="1"/>
              <a:t>Triggers </a:t>
            </a:r>
            <a:r>
              <a:rPr lang="en-US"/>
              <a:t>– Event source that starts the function. One per function</a:t>
            </a:r>
          </a:p>
          <a:p>
            <a:pPr marL="514350" indent="-514350">
              <a:buFont typeface="+mj-lt"/>
              <a:buAutoNum type="alphaLcPeriod"/>
            </a:pPr>
            <a:endParaRPr lang="en-US" b="1"/>
          </a:p>
          <a:p>
            <a:pPr marL="514350" indent="-514350">
              <a:buFont typeface="+mj-lt"/>
              <a:buAutoNum type="alphaLcPeriod"/>
            </a:pPr>
            <a:r>
              <a:rPr lang="en-US" b="1"/>
              <a:t>Bindings</a:t>
            </a:r>
          </a:p>
          <a:p>
            <a:pPr lvl="1"/>
            <a:r>
              <a:rPr lang="en-US" b="1"/>
              <a:t>Input</a:t>
            </a:r>
            <a:r>
              <a:rPr lang="en-US"/>
              <a:t> – Data that is pulled </a:t>
            </a:r>
            <a:r>
              <a:rPr lang="en-US" b="1"/>
              <a:t>in</a:t>
            </a:r>
            <a:r>
              <a:rPr lang="en-US"/>
              <a:t> at the start of an execution. Can have multiple</a:t>
            </a:r>
          </a:p>
          <a:p>
            <a:pPr lvl="1"/>
            <a:r>
              <a:rPr lang="en-US" b="1"/>
              <a:t>Output </a:t>
            </a:r>
            <a:r>
              <a:rPr lang="en-US"/>
              <a:t>– Data that is pushed </a:t>
            </a:r>
            <a:r>
              <a:rPr lang="en-US" b="1"/>
              <a:t>out</a:t>
            </a:r>
            <a:r>
              <a:rPr lang="en-US"/>
              <a:t> after an execution. Can have multiple</a:t>
            </a:r>
            <a:endParaRPr lang="en-US" b="1"/>
          </a:p>
          <a:p>
            <a:pPr marL="514350" indent="-514350">
              <a:buFont typeface="Wingdings" panose="05000000000000000000" pitchFamily="2" charset="2"/>
              <a:buAutoNum type="alphaLcPeriod"/>
            </a:pPr>
            <a:endParaRPr lang="en-US"/>
          </a:p>
          <a:p>
            <a:pPr marL="514350" indent="-514350">
              <a:buFont typeface="+mj-lt"/>
              <a:buAutoNum type="alphaL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7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E734A-4F1E-2242-BE02-B0433DA20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#3 Simplify your code with triggers and bindings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B24CD-044B-FF48-AB87-2CA089B61B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567404"/>
          </a:xfrm>
        </p:spPr>
        <p:txBody>
          <a:bodyPr/>
          <a:lstStyle/>
          <a:p>
            <a:r>
              <a:rPr lang="en-US"/>
              <a:t>C# Functions – Use [Attributes()] on the function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JavaScript / C# Script (.</a:t>
            </a:r>
            <a:r>
              <a:rPr lang="en-US" err="1"/>
              <a:t>csx</a:t>
            </a:r>
            <a:r>
              <a:rPr lang="en-US"/>
              <a:t>) / Python – Describe in the “</a:t>
            </a:r>
            <a:r>
              <a:rPr lang="en-US" err="1"/>
              <a:t>function.json</a:t>
            </a:r>
            <a:r>
              <a:rPr lang="en-US"/>
              <a:t>”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Java – use @Attributes() no the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808DCB-5AF5-CA41-8923-B18E0978BE40}"/>
              </a:ext>
            </a:extLst>
          </p:cNvPr>
          <p:cNvSpPr/>
          <p:nvPr/>
        </p:nvSpPr>
        <p:spPr>
          <a:xfrm>
            <a:off x="1173480" y="1903648"/>
            <a:ext cx="11018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latin typeface="Courier New"/>
                <a:cs typeface="Courier New"/>
              </a:rPr>
              <a:t>[Blob(”path/{name}”)] string </a:t>
            </a:r>
            <a:r>
              <a:rPr lang="en-US" sz="2800" err="1">
                <a:latin typeface="Courier New"/>
                <a:cs typeface="Courier New"/>
              </a:rPr>
              <a:t>txtFile</a:t>
            </a:r>
            <a:endParaRPr lang="en-US" sz="2800">
              <a:latin typeface="Courier New"/>
              <a:cs typeface="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E2BDD7-F98F-564C-9691-5259AE754402}"/>
              </a:ext>
            </a:extLst>
          </p:cNvPr>
          <p:cNvSpPr/>
          <p:nvPr/>
        </p:nvSpPr>
        <p:spPr>
          <a:xfrm>
            <a:off x="1173480" y="5903980"/>
            <a:ext cx="11018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latin typeface="Courier New"/>
                <a:cs typeface="Courier New"/>
              </a:rPr>
              <a:t>@Blob(“path/{name”) String </a:t>
            </a:r>
            <a:r>
              <a:rPr lang="en-US" sz="2800" err="1">
                <a:latin typeface="Courier New"/>
                <a:cs typeface="Courier New"/>
              </a:rPr>
              <a:t>txtFile</a:t>
            </a:r>
            <a:endParaRPr lang="en-US" sz="2800">
              <a:latin typeface="Courier New"/>
              <a:cs typeface="Courier New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BEB9B6-3602-DF46-9041-14CBA051EBB7}"/>
              </a:ext>
            </a:extLst>
          </p:cNvPr>
          <p:cNvSpPr/>
          <p:nvPr/>
        </p:nvSpPr>
        <p:spPr>
          <a:xfrm>
            <a:off x="1173480" y="3457589"/>
            <a:ext cx="110185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latin typeface="Courier New"/>
                <a:cs typeface="Courier New"/>
              </a:rPr>
              <a:t>{</a:t>
            </a:r>
          </a:p>
          <a:p>
            <a:r>
              <a:rPr lang="en-US" sz="2800">
                <a:latin typeface="Courier New"/>
                <a:cs typeface="Courier New"/>
              </a:rPr>
              <a:t>  “type”: “blob”,</a:t>
            </a:r>
          </a:p>
          <a:p>
            <a:r>
              <a:rPr lang="en-US" sz="2800">
                <a:latin typeface="Courier New"/>
                <a:cs typeface="Courier New"/>
              </a:rPr>
              <a:t>  “path”: “path/{name}”</a:t>
            </a:r>
          </a:p>
          <a:p>
            <a:r>
              <a:rPr lang="en-US" sz="2800">
                <a:latin typeface="Courier New"/>
                <a:cs typeface="Courier New"/>
              </a:rPr>
              <a:t>  …</a:t>
            </a:r>
          </a:p>
        </p:txBody>
      </p:sp>
    </p:spTree>
    <p:extLst>
      <p:ext uri="{BB962C8B-B14F-4D97-AF65-F5344CB8AC3E}">
        <p14:creationId xmlns:p14="http://schemas.microsoft.com/office/powerpoint/2010/main" val="171908866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#3: Simplify your code with triggers and bindings</a:t>
            </a:r>
            <a:endParaRPr lang="en-US" b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5B1BB-FACE-4C7C-8417-03F8C34E65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07275"/>
            <a:ext cx="11018520" cy="4998291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Additional extensions for functions are available, usually with the naming convention </a:t>
            </a:r>
            <a:r>
              <a:rPr lang="en-US" err="1">
                <a:latin typeface="Courier New"/>
                <a:cs typeface="Courier New"/>
              </a:rPr>
              <a:t>Microsoft.Azure.WebJobs.Extensions</a:t>
            </a:r>
            <a:endParaRPr lang="en-US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>
                <a:latin typeface="Segoe UI Semibold"/>
                <a:cs typeface="Segoe UI Semibold"/>
              </a:rPr>
              <a:t>For example:</a:t>
            </a:r>
          </a:p>
          <a:p>
            <a:pPr marL="0" indent="0">
              <a:buNone/>
            </a:pPr>
            <a:endParaRPr lang="en-US">
              <a:latin typeface="Segoe UI Semibold"/>
              <a:cs typeface="Segoe UI Semibold"/>
            </a:endParaRPr>
          </a:p>
          <a:p>
            <a:r>
              <a:rPr lang="en-US" err="1">
                <a:latin typeface="Courier New"/>
                <a:cs typeface="Courier New"/>
              </a:rPr>
              <a:t>Microsoft.Azure.WebJobs.Extensions.CosmosDb</a:t>
            </a:r>
            <a:endParaRPr lang="en-US">
              <a:latin typeface="Courier New"/>
              <a:cs typeface="Courier New"/>
            </a:endParaRPr>
          </a:p>
          <a:p>
            <a:r>
              <a:rPr lang="en-US" err="1">
                <a:latin typeface="Courier New"/>
                <a:cs typeface="Courier New"/>
              </a:rPr>
              <a:t>Microsoft.Azure.WebJobs.Extensions.EventHubs</a:t>
            </a:r>
            <a:endParaRPr lang="en-US">
              <a:latin typeface="Courier New"/>
              <a:cs typeface="Courier New"/>
            </a:endParaRPr>
          </a:p>
          <a:p>
            <a:r>
              <a:rPr lang="en-US" err="1">
                <a:latin typeface="Courier New"/>
                <a:cs typeface="Courier New"/>
              </a:rPr>
              <a:t>Microsoft.Azure.WebJobs.Extensions.EventGrid</a:t>
            </a:r>
            <a:endParaRPr lang="en-US">
              <a:latin typeface="Courier New"/>
              <a:cs typeface="Courier New"/>
            </a:endParaRPr>
          </a:p>
          <a:p>
            <a:r>
              <a:rPr lang="en-US" err="1">
                <a:latin typeface="Courier New"/>
                <a:cs typeface="Courier New"/>
              </a:rPr>
              <a:t>Microsoft.Azure.WebJobs.ServiceBus</a:t>
            </a:r>
            <a:endParaRPr lang="en-US">
              <a:latin typeface="Courier New"/>
              <a:cs typeface="Courier New"/>
            </a:endParaRPr>
          </a:p>
          <a:p>
            <a:r>
              <a:rPr lang="en-US">
                <a:latin typeface="Courier New"/>
                <a:cs typeface="Courier New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5975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681102"/>
            <a:ext cx="11049000" cy="1357295"/>
          </a:xfrm>
        </p:spPr>
        <p:txBody>
          <a:bodyPr/>
          <a:lstStyle/>
          <a:p>
            <a:pPr algn="ctr"/>
            <a:r>
              <a:rPr lang="en-US" sz="5400"/>
              <a:t>#4</a:t>
            </a:r>
            <a:br>
              <a:rPr lang="en-US" sz="4400"/>
            </a:br>
            <a:r>
              <a:rPr lang="en-US" sz="4400"/>
              <a:t>Leverage 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255712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#4: Leverage Environment Variables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00023" y="1648730"/>
            <a:ext cx="7964495" cy="4321183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b="1"/>
              <a:t>Environment variables</a:t>
            </a:r>
            <a:r>
              <a:rPr lang="en-US"/>
              <a:t> live on your local machines, e.g. connection strings</a:t>
            </a:r>
          </a:p>
          <a:p>
            <a:pPr marL="514350" indent="-514350">
              <a:buAutoNum type="alphaLcPeriod"/>
            </a:pPr>
            <a:r>
              <a:rPr lang="en-US" b="1" err="1">
                <a:latin typeface="Segoe UI Semilight"/>
                <a:cs typeface="Segoe UI Semilight"/>
              </a:rPr>
              <a:t>local.settings.json</a:t>
            </a:r>
            <a:r>
              <a:rPr lang="en-US">
                <a:latin typeface="Segoe UI Semilight"/>
                <a:cs typeface="Segoe UI Semilight"/>
              </a:rPr>
              <a:t> set values for local functions development</a:t>
            </a:r>
          </a:p>
          <a:p>
            <a:pPr marL="514350" indent="-514350">
              <a:buAutoNum type="alphaLcPeriod"/>
            </a:pPr>
            <a:r>
              <a:rPr lang="en-US" b="1">
                <a:latin typeface="Segoe UI Semilight"/>
                <a:cs typeface="Segoe UI Semilight"/>
              </a:rPr>
              <a:t>Application Settings</a:t>
            </a:r>
            <a:r>
              <a:rPr lang="en-US">
                <a:latin typeface="Segoe UI Semilight"/>
                <a:cs typeface="Segoe UI Semilight"/>
              </a:rPr>
              <a:t> specify environment variables for the cloud environment</a:t>
            </a:r>
          </a:p>
          <a:p>
            <a:pPr marL="514350" indent="-514350">
              <a:buAutoNum type="alphaLcPeriod"/>
            </a:pPr>
            <a:r>
              <a:rPr lang="en-US" b="1">
                <a:latin typeface="Segoe UI Semilight"/>
                <a:cs typeface="Segoe UI Semilight"/>
              </a:rPr>
              <a:t>Publish </a:t>
            </a:r>
            <a:r>
              <a:rPr lang="en-US">
                <a:latin typeface="Segoe UI Semilight"/>
                <a:cs typeface="Segoe UI Semilight"/>
              </a:rPr>
              <a:t>your local settings after deploying!</a:t>
            </a:r>
          </a:p>
          <a:p>
            <a:pPr lvl="1">
              <a:buFont typeface="Arial" panose="05000000000000000000" pitchFamily="2" charset="2"/>
              <a:buChar char="•"/>
            </a:pPr>
            <a:r>
              <a:rPr lang="en-US" err="1">
                <a:latin typeface="Courier New"/>
                <a:cs typeface="Courier New"/>
              </a:rPr>
              <a:t>func</a:t>
            </a:r>
            <a:r>
              <a:rPr lang="en-US">
                <a:latin typeface="Courier New"/>
                <a:cs typeface="Courier New"/>
              </a:rPr>
              <a:t> azure </a:t>
            </a:r>
            <a:r>
              <a:rPr lang="en-US" err="1">
                <a:latin typeface="Courier New"/>
                <a:cs typeface="Courier New"/>
              </a:rPr>
              <a:t>functionapp</a:t>
            </a:r>
            <a:r>
              <a:rPr lang="en-US">
                <a:latin typeface="Courier New"/>
                <a:cs typeface="Courier New"/>
              </a:rPr>
              <a:t> publish --publish-settings-only</a:t>
            </a:r>
          </a:p>
          <a:p>
            <a:pPr marL="228600" lvl="1" indent="0">
              <a:buNone/>
            </a:pPr>
            <a:endParaRPr lang="en-US">
              <a:latin typeface="Segoe UI"/>
              <a:cs typeface="Segoe UI"/>
            </a:endParaRPr>
          </a:p>
        </p:txBody>
      </p:sp>
      <p:sp>
        <p:nvSpPr>
          <p:cNvPr id="7" name="Freeform 13" title="Icon of a cloud">
            <a:extLst>
              <a:ext uri="{FF2B5EF4-FFF2-40B4-BE49-F238E27FC236}">
                <a16:creationId xmlns:a16="http://schemas.microsoft.com/office/drawing/2014/main" id="{54D6AA27-E164-4E31-B47A-0313C33A9E3E}"/>
              </a:ext>
            </a:extLst>
          </p:cNvPr>
          <p:cNvSpPr>
            <a:spLocks noChangeAspect="1"/>
          </p:cNvSpPr>
          <p:nvPr/>
        </p:nvSpPr>
        <p:spPr bwMode="auto">
          <a:xfrm>
            <a:off x="11334065" y="2890575"/>
            <a:ext cx="545436" cy="299205"/>
          </a:xfrm>
          <a:custGeom>
            <a:avLst/>
            <a:gdLst>
              <a:gd name="T0" fmla="*/ 384 w 771"/>
              <a:gd name="T1" fmla="*/ 0 h 422"/>
              <a:gd name="T2" fmla="*/ 549 w 771"/>
              <a:gd name="T3" fmla="*/ 110 h 422"/>
              <a:gd name="T4" fmla="*/ 551 w 771"/>
              <a:gd name="T5" fmla="*/ 115 h 422"/>
              <a:gd name="T6" fmla="*/ 565 w 771"/>
              <a:gd name="T7" fmla="*/ 110 h 422"/>
              <a:gd name="T8" fmla="*/ 612 w 771"/>
              <a:gd name="T9" fmla="*/ 103 h 422"/>
              <a:gd name="T10" fmla="*/ 771 w 771"/>
              <a:gd name="T11" fmla="*/ 262 h 422"/>
              <a:gd name="T12" fmla="*/ 628 w 771"/>
              <a:gd name="T13" fmla="*/ 420 h 422"/>
              <a:gd name="T14" fmla="*/ 616 w 771"/>
              <a:gd name="T15" fmla="*/ 421 h 422"/>
              <a:gd name="T16" fmla="*/ 610 w 771"/>
              <a:gd name="T17" fmla="*/ 421 h 422"/>
              <a:gd name="T18" fmla="*/ 98 w 771"/>
              <a:gd name="T19" fmla="*/ 421 h 422"/>
              <a:gd name="T20" fmla="*/ 91 w 771"/>
              <a:gd name="T21" fmla="*/ 422 h 422"/>
              <a:gd name="T22" fmla="*/ 74 w 771"/>
              <a:gd name="T23" fmla="*/ 419 h 422"/>
              <a:gd name="T24" fmla="*/ 12 w 771"/>
              <a:gd name="T25" fmla="*/ 312 h 422"/>
              <a:gd name="T26" fmla="*/ 101 w 771"/>
              <a:gd name="T27" fmla="*/ 247 h 422"/>
              <a:gd name="T28" fmla="*/ 108 w 771"/>
              <a:gd name="T29" fmla="*/ 249 h 422"/>
              <a:gd name="T30" fmla="*/ 106 w 771"/>
              <a:gd name="T31" fmla="*/ 238 h 422"/>
              <a:gd name="T32" fmla="*/ 119 w 771"/>
              <a:gd name="T33" fmla="*/ 179 h 422"/>
              <a:gd name="T34" fmla="*/ 201 w 771"/>
              <a:gd name="T35" fmla="*/ 128 h 422"/>
              <a:gd name="T36" fmla="*/ 213 w 771"/>
              <a:gd name="T37" fmla="*/ 128 h 422"/>
              <a:gd name="T38" fmla="*/ 213 w 771"/>
              <a:gd name="T39" fmla="*/ 127 h 422"/>
              <a:gd name="T40" fmla="*/ 384 w 771"/>
              <a:gd name="T41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71" h="422">
                <a:moveTo>
                  <a:pt x="384" y="0"/>
                </a:moveTo>
                <a:cubicBezTo>
                  <a:pt x="458" y="0"/>
                  <a:pt x="522" y="46"/>
                  <a:pt x="549" y="110"/>
                </a:cubicBezTo>
                <a:cubicBezTo>
                  <a:pt x="551" y="115"/>
                  <a:pt x="551" y="115"/>
                  <a:pt x="551" y="115"/>
                </a:cubicBezTo>
                <a:cubicBezTo>
                  <a:pt x="565" y="110"/>
                  <a:pt x="565" y="110"/>
                  <a:pt x="565" y="110"/>
                </a:cubicBezTo>
                <a:cubicBezTo>
                  <a:pt x="580" y="105"/>
                  <a:pt x="596" y="103"/>
                  <a:pt x="612" y="103"/>
                </a:cubicBezTo>
                <a:cubicBezTo>
                  <a:pt x="700" y="103"/>
                  <a:pt x="771" y="174"/>
                  <a:pt x="771" y="262"/>
                </a:cubicBezTo>
                <a:cubicBezTo>
                  <a:pt x="771" y="344"/>
                  <a:pt x="708" y="412"/>
                  <a:pt x="628" y="420"/>
                </a:cubicBezTo>
                <a:cubicBezTo>
                  <a:pt x="616" y="421"/>
                  <a:pt x="616" y="421"/>
                  <a:pt x="616" y="421"/>
                </a:cubicBezTo>
                <a:cubicBezTo>
                  <a:pt x="610" y="421"/>
                  <a:pt x="610" y="421"/>
                  <a:pt x="610" y="421"/>
                </a:cubicBezTo>
                <a:cubicBezTo>
                  <a:pt x="98" y="421"/>
                  <a:pt x="98" y="421"/>
                  <a:pt x="98" y="421"/>
                </a:cubicBezTo>
                <a:cubicBezTo>
                  <a:pt x="91" y="422"/>
                  <a:pt x="91" y="422"/>
                  <a:pt x="91" y="422"/>
                </a:cubicBezTo>
                <a:cubicBezTo>
                  <a:pt x="85" y="421"/>
                  <a:pt x="79" y="420"/>
                  <a:pt x="74" y="419"/>
                </a:cubicBezTo>
                <a:cubicBezTo>
                  <a:pt x="27" y="406"/>
                  <a:pt x="0" y="359"/>
                  <a:pt x="12" y="312"/>
                </a:cubicBezTo>
                <a:cubicBezTo>
                  <a:pt x="23" y="271"/>
                  <a:pt x="61" y="245"/>
                  <a:pt x="101" y="247"/>
                </a:cubicBezTo>
                <a:cubicBezTo>
                  <a:pt x="108" y="249"/>
                  <a:pt x="108" y="249"/>
                  <a:pt x="108" y="249"/>
                </a:cubicBezTo>
                <a:cubicBezTo>
                  <a:pt x="106" y="238"/>
                  <a:pt x="106" y="238"/>
                  <a:pt x="106" y="238"/>
                </a:cubicBezTo>
                <a:cubicBezTo>
                  <a:pt x="105" y="218"/>
                  <a:pt x="109" y="198"/>
                  <a:pt x="119" y="179"/>
                </a:cubicBezTo>
                <a:cubicBezTo>
                  <a:pt x="137" y="148"/>
                  <a:pt x="168" y="130"/>
                  <a:pt x="201" y="128"/>
                </a:cubicBezTo>
                <a:cubicBezTo>
                  <a:pt x="213" y="128"/>
                  <a:pt x="213" y="128"/>
                  <a:pt x="213" y="128"/>
                </a:cubicBezTo>
                <a:cubicBezTo>
                  <a:pt x="213" y="127"/>
                  <a:pt x="213" y="127"/>
                  <a:pt x="213" y="127"/>
                </a:cubicBezTo>
                <a:cubicBezTo>
                  <a:pt x="236" y="53"/>
                  <a:pt x="304" y="0"/>
                  <a:pt x="384" y="0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AF2E450-2C80-4198-B0D9-37472818197C}"/>
              </a:ext>
            </a:extLst>
          </p:cNvPr>
          <p:cNvCxnSpPr>
            <a:cxnSpLocks/>
          </p:cNvCxnSpPr>
          <p:nvPr/>
        </p:nvCxnSpPr>
        <p:spPr>
          <a:xfrm>
            <a:off x="8818880" y="3535680"/>
            <a:ext cx="3251200" cy="0"/>
          </a:xfrm>
          <a:prstGeom prst="line">
            <a:avLst/>
          </a:prstGeom>
          <a:ln w="19050">
            <a:solidFill>
              <a:srgbClr val="0078D4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esktop" title="a desktop PC">
            <a:extLst>
              <a:ext uri="{FF2B5EF4-FFF2-40B4-BE49-F238E27FC236}">
                <a16:creationId xmlns:a16="http://schemas.microsoft.com/office/drawing/2014/main" id="{B234132D-382F-4107-B794-A0A7B3EAB16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456422" y="4105101"/>
            <a:ext cx="300721" cy="295811"/>
          </a:xfrm>
          <a:custGeom>
            <a:avLst/>
            <a:gdLst>
              <a:gd name="T0" fmla="*/ 245 w 245"/>
              <a:gd name="T1" fmla="*/ 67 h 241"/>
              <a:gd name="T2" fmla="*/ 245 w 245"/>
              <a:gd name="T3" fmla="*/ 138 h 241"/>
              <a:gd name="T4" fmla="*/ 0 w 245"/>
              <a:gd name="T5" fmla="*/ 138 h 241"/>
              <a:gd name="T6" fmla="*/ 0 w 245"/>
              <a:gd name="T7" fmla="*/ 0 h 241"/>
              <a:gd name="T8" fmla="*/ 245 w 245"/>
              <a:gd name="T9" fmla="*/ 0 h 241"/>
              <a:gd name="T10" fmla="*/ 245 w 245"/>
              <a:gd name="T11" fmla="*/ 67 h 241"/>
              <a:gd name="T12" fmla="*/ 224 w 245"/>
              <a:gd name="T13" fmla="*/ 222 h 241"/>
              <a:gd name="T14" fmla="*/ 212 w 245"/>
              <a:gd name="T15" fmla="*/ 204 h 241"/>
              <a:gd name="T16" fmla="*/ 33 w 245"/>
              <a:gd name="T17" fmla="*/ 204 h 241"/>
              <a:gd name="T18" fmla="*/ 7 w 245"/>
              <a:gd name="T19" fmla="*/ 241 h 241"/>
              <a:gd name="T20" fmla="*/ 238 w 245"/>
              <a:gd name="T21" fmla="*/ 241 h 241"/>
              <a:gd name="T22" fmla="*/ 224 w 245"/>
              <a:gd name="T23" fmla="*/ 222 h 241"/>
              <a:gd name="T24" fmla="*/ 79 w 245"/>
              <a:gd name="T25" fmla="*/ 172 h 241"/>
              <a:gd name="T26" fmla="*/ 165 w 245"/>
              <a:gd name="T27" fmla="*/ 172 h 241"/>
              <a:gd name="T28" fmla="*/ 123 w 245"/>
              <a:gd name="T29" fmla="*/ 139 h 241"/>
              <a:gd name="T30" fmla="*/ 123 w 245"/>
              <a:gd name="T31" fmla="*/ 17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5" h="241">
                <a:moveTo>
                  <a:pt x="245" y="67"/>
                </a:moveTo>
                <a:lnTo>
                  <a:pt x="245" y="138"/>
                </a:lnTo>
                <a:lnTo>
                  <a:pt x="0" y="138"/>
                </a:lnTo>
                <a:lnTo>
                  <a:pt x="0" y="0"/>
                </a:lnTo>
                <a:lnTo>
                  <a:pt x="245" y="0"/>
                </a:lnTo>
                <a:lnTo>
                  <a:pt x="245" y="67"/>
                </a:lnTo>
                <a:moveTo>
                  <a:pt x="224" y="222"/>
                </a:moveTo>
                <a:lnTo>
                  <a:pt x="212" y="204"/>
                </a:lnTo>
                <a:lnTo>
                  <a:pt x="33" y="204"/>
                </a:lnTo>
                <a:lnTo>
                  <a:pt x="7" y="241"/>
                </a:lnTo>
                <a:lnTo>
                  <a:pt x="238" y="241"/>
                </a:lnTo>
                <a:lnTo>
                  <a:pt x="224" y="222"/>
                </a:lnTo>
                <a:moveTo>
                  <a:pt x="79" y="172"/>
                </a:moveTo>
                <a:lnTo>
                  <a:pt x="165" y="172"/>
                </a:lnTo>
                <a:moveTo>
                  <a:pt x="123" y="139"/>
                </a:moveTo>
                <a:lnTo>
                  <a:pt x="123" y="171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0962D9-8AD6-497A-9467-5B8C408EB434}"/>
              </a:ext>
            </a:extLst>
          </p:cNvPr>
          <p:cNvGrpSpPr/>
          <p:nvPr/>
        </p:nvGrpSpPr>
        <p:grpSpPr>
          <a:xfrm>
            <a:off x="8493263" y="4142160"/>
            <a:ext cx="1600199" cy="947124"/>
            <a:chOff x="8493263" y="4142160"/>
            <a:chExt cx="1600199" cy="947124"/>
          </a:xfrm>
        </p:grpSpPr>
        <p:sp>
          <p:nvSpPr>
            <p:cNvPr id="14" name="Page2_E7C3" title="Icon of a document">
              <a:extLst>
                <a:ext uri="{FF2B5EF4-FFF2-40B4-BE49-F238E27FC236}">
                  <a16:creationId xmlns:a16="http://schemas.microsoft.com/office/drawing/2014/main" id="{4B634D6C-F8EC-45ED-A389-206A2EC54E6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49830" y="4142160"/>
              <a:ext cx="292714" cy="365760"/>
            </a:xfrm>
            <a:custGeom>
              <a:avLst/>
              <a:gdLst>
                <a:gd name="T0" fmla="*/ 3310 w 3310"/>
                <a:gd name="T1" fmla="*/ 1102 h 4136"/>
                <a:gd name="T2" fmla="*/ 2206 w 3310"/>
                <a:gd name="T3" fmla="*/ 1102 h 4136"/>
                <a:gd name="T4" fmla="*/ 2206 w 3310"/>
                <a:gd name="T5" fmla="*/ 0 h 4136"/>
                <a:gd name="T6" fmla="*/ 3310 w 3310"/>
                <a:gd name="T7" fmla="*/ 1102 h 4136"/>
                <a:gd name="T8" fmla="*/ 2206 w 3310"/>
                <a:gd name="T9" fmla="*/ 0 h 4136"/>
                <a:gd name="T10" fmla="*/ 0 w 3310"/>
                <a:gd name="T11" fmla="*/ 0 h 4136"/>
                <a:gd name="T12" fmla="*/ 0 w 3310"/>
                <a:gd name="T13" fmla="*/ 4136 h 4136"/>
                <a:gd name="T14" fmla="*/ 3310 w 3310"/>
                <a:gd name="T15" fmla="*/ 4136 h 4136"/>
                <a:gd name="T16" fmla="*/ 3310 w 3310"/>
                <a:gd name="T17" fmla="*/ 1102 h 4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0" h="4136">
                  <a:moveTo>
                    <a:pt x="3310" y="1102"/>
                  </a:moveTo>
                  <a:lnTo>
                    <a:pt x="2206" y="1102"/>
                  </a:lnTo>
                  <a:lnTo>
                    <a:pt x="2206" y="0"/>
                  </a:lnTo>
                  <a:moveTo>
                    <a:pt x="3310" y="1102"/>
                  </a:moveTo>
                  <a:lnTo>
                    <a:pt x="2206" y="0"/>
                  </a:lnTo>
                  <a:lnTo>
                    <a:pt x="0" y="0"/>
                  </a:lnTo>
                  <a:lnTo>
                    <a:pt x="0" y="4136"/>
                  </a:lnTo>
                  <a:lnTo>
                    <a:pt x="3310" y="4136"/>
                  </a:lnTo>
                  <a:lnTo>
                    <a:pt x="3310" y="1102"/>
                  </a:lnTo>
                </a:path>
              </a:pathLst>
            </a:custGeom>
            <a:noFill/>
            <a:ln w="15875" cap="rnd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B6CFFD-4DE7-44B2-BB27-6601577D14D0}"/>
                </a:ext>
              </a:extLst>
            </p:cNvPr>
            <p:cNvSpPr txBox="1"/>
            <p:nvPr/>
          </p:nvSpPr>
          <p:spPr>
            <a:xfrm>
              <a:off x="8493263" y="4596841"/>
              <a:ext cx="160019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0078D4"/>
                  </a:solidFill>
                  <a:latin typeface="Consolas" panose="020B0609020204030204" pitchFamily="49" charset="0"/>
                </a:rPr>
                <a:t>local.settings</a:t>
              </a:r>
            </a:p>
            <a:p>
              <a:pPr algn="ctr"/>
              <a:r>
                <a:rPr lang="en-US" sz="1600">
                  <a:solidFill>
                    <a:srgbClr val="0078D4"/>
                  </a:solidFill>
                  <a:latin typeface="Consolas" panose="020B0609020204030204" pitchFamily="49" charset="0"/>
                </a:rPr>
                <a:t>.json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C8C7AA-AC97-4740-9C1F-222AC9B71DA7}"/>
              </a:ext>
            </a:extLst>
          </p:cNvPr>
          <p:cNvGrpSpPr/>
          <p:nvPr/>
        </p:nvGrpSpPr>
        <p:grpSpPr>
          <a:xfrm>
            <a:off x="10247324" y="4148195"/>
            <a:ext cx="1234940" cy="938820"/>
            <a:chOff x="10247324" y="4148195"/>
            <a:chExt cx="1234940" cy="938820"/>
          </a:xfrm>
        </p:grpSpPr>
        <p:sp>
          <p:nvSpPr>
            <p:cNvPr id="16" name="Freeform 96" title="Icon of a gear with a wrench">
              <a:extLst>
                <a:ext uri="{FF2B5EF4-FFF2-40B4-BE49-F238E27FC236}">
                  <a16:creationId xmlns:a16="http://schemas.microsoft.com/office/drawing/2014/main" id="{D68778C1-3EBE-40C4-881B-6CBE328D3BB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55290" y="4148195"/>
              <a:ext cx="397237" cy="365760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66EA01-8260-41CF-BC7B-E3EFAB3884F4}"/>
                </a:ext>
              </a:extLst>
            </p:cNvPr>
            <p:cNvSpPr txBox="1"/>
            <p:nvPr/>
          </p:nvSpPr>
          <p:spPr>
            <a:xfrm>
              <a:off x="10247324" y="4594572"/>
              <a:ext cx="123494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0078D4"/>
                  </a:solidFill>
                  <a:latin typeface="Consolas" panose="020B0609020204030204" pitchFamily="49" charset="0"/>
                </a:rPr>
                <a:t>environment </a:t>
              </a:r>
            </a:p>
            <a:p>
              <a:pPr algn="ctr"/>
              <a:r>
                <a:rPr lang="en-US" sz="1600">
                  <a:solidFill>
                    <a:srgbClr val="0078D4"/>
                  </a:solidFill>
                  <a:latin typeface="Consolas" panose="020B0609020204030204" pitchFamily="49" charset="0"/>
                </a:rPr>
                <a:t>variables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EB931B7-426F-476B-BAB3-CCBB014DD06D}"/>
              </a:ext>
            </a:extLst>
          </p:cNvPr>
          <p:cNvGrpSpPr/>
          <p:nvPr/>
        </p:nvGrpSpPr>
        <p:grpSpPr>
          <a:xfrm>
            <a:off x="9371046" y="2225113"/>
            <a:ext cx="1600199" cy="976663"/>
            <a:chOff x="9371046" y="2225113"/>
            <a:chExt cx="1600199" cy="976663"/>
          </a:xfrm>
        </p:grpSpPr>
        <p:sp>
          <p:nvSpPr>
            <p:cNvPr id="21" name="Freeform 96" title="Icon of a gear with a wrench">
              <a:extLst>
                <a:ext uri="{FF2B5EF4-FFF2-40B4-BE49-F238E27FC236}">
                  <a16:creationId xmlns:a16="http://schemas.microsoft.com/office/drawing/2014/main" id="{A3296E29-0A0E-421F-91DB-CFFA2F81125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72528" y="2836016"/>
              <a:ext cx="397237" cy="365760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F3A924-028F-4B79-97D7-4298D8C44C8C}"/>
                </a:ext>
              </a:extLst>
            </p:cNvPr>
            <p:cNvSpPr txBox="1"/>
            <p:nvPr/>
          </p:nvSpPr>
          <p:spPr>
            <a:xfrm>
              <a:off x="9371046" y="2225113"/>
              <a:ext cx="160019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0078D4"/>
                  </a:solidFill>
                  <a:latin typeface="Consolas" panose="020B0609020204030204" pitchFamily="49" charset="0"/>
                </a:rPr>
                <a:t>Application</a:t>
              </a:r>
            </a:p>
            <a:p>
              <a:pPr algn="ctr"/>
              <a:r>
                <a:rPr lang="en-US" sz="1600">
                  <a:solidFill>
                    <a:srgbClr val="0078D4"/>
                  </a:solidFill>
                  <a:latin typeface="Consolas" panose="020B0609020204030204" pitchFamily="49" charset="0"/>
                </a:rPr>
                <a:t>Settings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943A59-BA90-4718-B100-4F748C709328}"/>
              </a:ext>
            </a:extLst>
          </p:cNvPr>
          <p:cNvGrpSpPr/>
          <p:nvPr/>
        </p:nvGrpSpPr>
        <p:grpSpPr>
          <a:xfrm>
            <a:off x="9441152" y="2744833"/>
            <a:ext cx="531376" cy="1426028"/>
            <a:chOff x="9441152" y="2744833"/>
            <a:chExt cx="531376" cy="142602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15FD67B-62D2-4899-8E3B-020049ECA9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1152" y="3285325"/>
              <a:ext cx="531376" cy="855121"/>
            </a:xfrm>
            <a:prstGeom prst="straightConnector1">
              <a:avLst/>
            </a:prstGeom>
            <a:ln w="19050">
              <a:solidFill>
                <a:srgbClr val="0078D4"/>
              </a:solidFill>
              <a:headEnd type="none" w="lg" len="med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37096E-2A5A-40B0-ADC9-69B8BDBE2724}"/>
                </a:ext>
              </a:extLst>
            </p:cNvPr>
            <p:cNvSpPr txBox="1"/>
            <p:nvPr/>
          </p:nvSpPr>
          <p:spPr>
            <a:xfrm rot="18363150">
              <a:off x="9027592" y="3350125"/>
              <a:ext cx="142602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400">
                  <a:solidFill>
                    <a:srgbClr val="0078D4"/>
                  </a:solidFill>
                </a:rPr>
                <a:t>publish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826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681102"/>
            <a:ext cx="11049000" cy="1357295"/>
          </a:xfrm>
        </p:spPr>
        <p:txBody>
          <a:bodyPr/>
          <a:lstStyle/>
          <a:p>
            <a:pPr algn="ctr"/>
            <a:r>
              <a:rPr lang="en-US" sz="5400"/>
              <a:t>#5</a:t>
            </a:r>
            <a:br>
              <a:rPr lang="en-US" sz="4400"/>
            </a:br>
            <a:r>
              <a:rPr lang="en-US" sz="4400"/>
              <a:t>Simplify your APIs w/ Functions Proxies</a:t>
            </a:r>
          </a:p>
        </p:txBody>
      </p:sp>
    </p:spTree>
    <p:extLst>
      <p:ext uri="{BB962C8B-B14F-4D97-AF65-F5344CB8AC3E}">
        <p14:creationId xmlns:p14="http://schemas.microsoft.com/office/powerpoint/2010/main" val="310886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1452-18F6-4F4D-B541-49744E4B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1874722"/>
            <a:ext cx="6675120" cy="615553"/>
          </a:xfrm>
        </p:spPr>
        <p:txBody>
          <a:bodyPr/>
          <a:lstStyle/>
          <a:p>
            <a:r>
              <a:rPr lang="en-US" sz="4000"/>
              <a:t>Serverless in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D0DDA-D58B-433E-B8E3-A11E831885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6100" y="3752173"/>
            <a:ext cx="6675120" cy="1538883"/>
          </a:xfrm>
        </p:spPr>
        <p:txBody>
          <a:bodyPr/>
          <a:lstStyle/>
          <a:p>
            <a:r>
              <a:rPr lang="en-US"/>
              <a:t>Eduardo Laureano – Principal PM Lead, Azure Functions</a:t>
            </a:r>
          </a:p>
          <a:p>
            <a:r>
              <a:rPr lang="en-US">
                <a:hlinkClick r:id="rId2"/>
              </a:rPr>
              <a:t>@eduardolaureano</a:t>
            </a:r>
            <a:endParaRPr lang="en-US"/>
          </a:p>
          <a:p>
            <a:endParaRPr lang="en-US"/>
          </a:p>
          <a:p>
            <a:r>
              <a:rPr lang="en-US"/>
              <a:t>Jeff Hollan – Senior Program Manager,  Azure Functions</a:t>
            </a:r>
          </a:p>
          <a:p>
            <a:r>
              <a:rPr lang="en-US">
                <a:hlinkClick r:id="rId3"/>
              </a:rPr>
              <a:t>@jeffhollan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0D65E-D155-4B5F-AC8B-BEDE86DACF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BRK2132</a:t>
            </a:r>
          </a:p>
        </p:txBody>
      </p:sp>
    </p:spTree>
    <p:extLst>
      <p:ext uri="{BB962C8B-B14F-4D97-AF65-F5344CB8AC3E}">
        <p14:creationId xmlns:p14="http://schemas.microsoft.com/office/powerpoint/2010/main" val="198585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#5: Simplify your APIs w/ Functions Proxies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8263" y="1571565"/>
            <a:ext cx="10873635" cy="153888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Proxies recap</a:t>
            </a:r>
          </a:p>
          <a:p>
            <a:pPr lvl="1"/>
            <a:r>
              <a:rPr lang="en-US"/>
              <a:t>Break down your API into multiple function apps (microservice architectures)</a:t>
            </a:r>
          </a:p>
          <a:p>
            <a:pPr lvl="1"/>
            <a:r>
              <a:rPr lang="en-US"/>
              <a:t>Routing operations scale </a:t>
            </a:r>
            <a:r>
              <a:rPr lang="en-US" err="1"/>
              <a:t>serverlessly</a:t>
            </a:r>
            <a:r>
              <a:rPr lang="en-US"/>
              <a:t>	</a:t>
            </a:r>
          </a:p>
          <a:p>
            <a:pPr marL="228600" lvl="1" indent="0">
              <a:buNone/>
            </a:pPr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BE4AF5-4A3D-4881-B9A7-D1AC5B6C955B}"/>
              </a:ext>
            </a:extLst>
          </p:cNvPr>
          <p:cNvCxnSpPr>
            <a:cxnSpLocks/>
          </p:cNvCxnSpPr>
          <p:nvPr/>
        </p:nvCxnSpPr>
        <p:spPr>
          <a:xfrm flipV="1">
            <a:off x="3873068" y="3010307"/>
            <a:ext cx="351986" cy="49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428186-E7E4-4905-95EE-CA0DDF61FAFB}"/>
              </a:ext>
            </a:extLst>
          </p:cNvPr>
          <p:cNvCxnSpPr>
            <a:cxnSpLocks/>
          </p:cNvCxnSpPr>
          <p:nvPr/>
        </p:nvCxnSpPr>
        <p:spPr>
          <a:xfrm flipV="1">
            <a:off x="7832132" y="4712746"/>
            <a:ext cx="351986" cy="159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415D5E7-195D-4645-BA15-6137140F1C94}"/>
              </a:ext>
            </a:extLst>
          </p:cNvPr>
          <p:cNvSpPr/>
          <p:nvPr/>
        </p:nvSpPr>
        <p:spPr>
          <a:xfrm>
            <a:off x="5319362" y="3273934"/>
            <a:ext cx="2375079" cy="1869181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defTabSz="914225"/>
            <a:r>
              <a:rPr lang="en-US" sz="1100" b="1" kern="0">
                <a:solidFill>
                  <a:schemeClr val="bg1"/>
                </a:solidFill>
              </a:rPr>
              <a:t>Function app 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231E87-83D9-400C-8A8C-7E48FF574AD2}"/>
              </a:ext>
            </a:extLst>
          </p:cNvPr>
          <p:cNvSpPr/>
          <p:nvPr/>
        </p:nvSpPr>
        <p:spPr>
          <a:xfrm>
            <a:off x="5127712" y="3686387"/>
            <a:ext cx="1181505" cy="2984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25"/>
            <a:r>
              <a:rPr lang="en-US" sz="1200" kern="0" err="1">
                <a:solidFill>
                  <a:sysClr val="windowText" lastClr="000000"/>
                </a:solidFill>
              </a:rPr>
              <a:t>api</a:t>
            </a:r>
            <a:r>
              <a:rPr lang="en-US" sz="1200" kern="0">
                <a:solidFill>
                  <a:sysClr val="windowText" lastClr="000000"/>
                </a:solidFill>
              </a:rPr>
              <a:t>/customers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8C49E3-B6A7-4913-AF64-365682DDE388}"/>
              </a:ext>
            </a:extLst>
          </p:cNvPr>
          <p:cNvSpPr/>
          <p:nvPr/>
        </p:nvSpPr>
        <p:spPr>
          <a:xfrm>
            <a:off x="6635917" y="3671801"/>
            <a:ext cx="989855" cy="298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200" kern="0">
                <a:solidFill>
                  <a:schemeClr val="bg1"/>
                </a:solidFill>
              </a:rPr>
              <a:t>Function1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B0F56DF-8EC2-4D2D-9BF3-94F86133D0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489" y="3969443"/>
            <a:ext cx="673365" cy="63674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A8B5898-5481-48A1-B006-37C8A34781CC}"/>
              </a:ext>
            </a:extLst>
          </p:cNvPr>
          <p:cNvGrpSpPr/>
          <p:nvPr/>
        </p:nvGrpSpPr>
        <p:grpSpPr>
          <a:xfrm>
            <a:off x="6309217" y="4117083"/>
            <a:ext cx="4802247" cy="1124757"/>
            <a:chOff x="6309217" y="4117083"/>
            <a:chExt cx="4802247" cy="11247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32A5FCC-D261-47C7-B587-7413CBC12FAB}"/>
                </a:ext>
              </a:extLst>
            </p:cNvPr>
            <p:cNvSpPr/>
            <p:nvPr/>
          </p:nvSpPr>
          <p:spPr>
            <a:xfrm>
              <a:off x="8736385" y="4117083"/>
              <a:ext cx="2375079" cy="1124757"/>
            </a:xfrm>
            <a:prstGeom prst="rect">
              <a:avLst/>
            </a:prstGeom>
            <a:solidFill>
              <a:srgbClr val="107C10"/>
            </a:solidFill>
            <a:ln>
              <a:solidFill>
                <a:srgbClr val="0078D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225"/>
              <a:r>
                <a:rPr lang="en-US" sz="1100" b="1" kern="0">
                  <a:solidFill>
                    <a:schemeClr val="bg1"/>
                  </a:solidFill>
                </a:rPr>
                <a:t>External Endpoint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9BB04E1-047D-482D-8AE1-A75864CB69D9}"/>
                </a:ext>
              </a:extLst>
            </p:cNvPr>
            <p:cNvSpPr/>
            <p:nvPr/>
          </p:nvSpPr>
          <p:spPr>
            <a:xfrm>
              <a:off x="8542750" y="4583969"/>
              <a:ext cx="1073169" cy="29847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225"/>
              <a:r>
                <a:rPr lang="en-US" sz="1200" kern="0" err="1">
                  <a:solidFill>
                    <a:sysClr val="windowText" lastClr="000000"/>
                  </a:solidFill>
                </a:rPr>
                <a:t>ext</a:t>
              </a:r>
              <a:r>
                <a:rPr lang="en-US" sz="1200" kern="0">
                  <a:solidFill>
                    <a:sysClr val="windowText" lastClr="000000"/>
                  </a:solidFill>
                </a:rPr>
                <a:t>/orders</a:t>
              </a:r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ABA55441-C9CC-426C-A39F-96B58B8CCC0F}"/>
                </a:ext>
              </a:extLst>
            </p:cNvPr>
            <p:cNvCxnSpPr>
              <a:cxnSpLocks/>
              <a:stCxn id="52" idx="3"/>
              <a:endCxn id="41" idx="1"/>
            </p:cNvCxnSpPr>
            <p:nvPr/>
          </p:nvCxnSpPr>
          <p:spPr>
            <a:xfrm>
              <a:off x="6309217" y="4732905"/>
              <a:ext cx="2233533" cy="30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2F186C4A-D214-4569-985E-D8AEE8C608AC}"/>
              </a:ext>
            </a:extLst>
          </p:cNvPr>
          <p:cNvSpPr/>
          <p:nvPr/>
        </p:nvSpPr>
        <p:spPr>
          <a:xfrm>
            <a:off x="5127713" y="4138581"/>
            <a:ext cx="1181503" cy="2984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25"/>
            <a:r>
              <a:rPr lang="en-US" sz="1200" kern="0" err="1">
                <a:solidFill>
                  <a:schemeClr val="bg1"/>
                </a:solidFill>
              </a:rPr>
              <a:t>api</a:t>
            </a:r>
            <a:r>
              <a:rPr lang="en-US" sz="1200" kern="0">
                <a:solidFill>
                  <a:schemeClr val="bg1"/>
                </a:solidFill>
              </a:rPr>
              <a:t>/products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833B66D-ECB2-4321-9E1B-391104EFC257}"/>
              </a:ext>
            </a:extLst>
          </p:cNvPr>
          <p:cNvSpPr/>
          <p:nvPr/>
        </p:nvSpPr>
        <p:spPr>
          <a:xfrm>
            <a:off x="5127713" y="4583667"/>
            <a:ext cx="1181503" cy="2984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25"/>
            <a:r>
              <a:rPr lang="en-US" sz="1200" kern="0" err="1">
                <a:solidFill>
                  <a:schemeClr val="bg1"/>
                </a:solidFill>
              </a:rPr>
              <a:t>api</a:t>
            </a:r>
            <a:r>
              <a:rPr lang="en-US" sz="1200" kern="0">
                <a:solidFill>
                  <a:schemeClr val="bg1"/>
                </a:solidFill>
              </a:rPr>
              <a:t>/orders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121B3DAA-FDA5-4C9F-A432-ECE50BDFAF26}"/>
              </a:ext>
            </a:extLst>
          </p:cNvPr>
          <p:cNvCxnSpPr>
            <a:cxnSpLocks/>
            <a:stCxn id="43" idx="3"/>
            <a:endCxn id="52" idx="1"/>
          </p:cNvCxnSpPr>
          <p:nvPr/>
        </p:nvCxnSpPr>
        <p:spPr>
          <a:xfrm>
            <a:off x="3672854" y="4287817"/>
            <a:ext cx="1454859" cy="44508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BC40E39A-D068-42A7-9954-EB41A70F3DF8}"/>
              </a:ext>
            </a:extLst>
          </p:cNvPr>
          <p:cNvCxnSpPr>
            <a:cxnSpLocks/>
            <a:stCxn id="43" idx="3"/>
            <a:endCxn id="36" idx="1"/>
          </p:cNvCxnSpPr>
          <p:nvPr/>
        </p:nvCxnSpPr>
        <p:spPr>
          <a:xfrm flipV="1">
            <a:off x="3672854" y="3835624"/>
            <a:ext cx="1454858" cy="45219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6D7B8A5-2026-4521-B691-A09E5B4755AC}"/>
              </a:ext>
            </a:extLst>
          </p:cNvPr>
          <p:cNvCxnSpPr>
            <a:cxnSpLocks/>
            <a:stCxn id="43" idx="3"/>
            <a:endCxn id="50" idx="1"/>
          </p:cNvCxnSpPr>
          <p:nvPr/>
        </p:nvCxnSpPr>
        <p:spPr>
          <a:xfrm>
            <a:off x="3672854" y="4287817"/>
            <a:ext cx="145485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29E4BE-F92C-455B-A37C-59C0BA206C88}"/>
              </a:ext>
            </a:extLst>
          </p:cNvPr>
          <p:cNvCxnSpPr>
            <a:cxnSpLocks/>
            <a:stCxn id="36" idx="3"/>
            <a:endCxn id="42" idx="1"/>
          </p:cNvCxnSpPr>
          <p:nvPr/>
        </p:nvCxnSpPr>
        <p:spPr>
          <a:xfrm flipV="1">
            <a:off x="6309217" y="3821038"/>
            <a:ext cx="326701" cy="1458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F7AAD73-C0E3-4BB8-AA04-8C18C78D4D3F}"/>
              </a:ext>
            </a:extLst>
          </p:cNvPr>
          <p:cNvGrpSpPr/>
          <p:nvPr/>
        </p:nvGrpSpPr>
        <p:grpSpPr>
          <a:xfrm>
            <a:off x="6309217" y="2615609"/>
            <a:ext cx="4806458" cy="1672209"/>
            <a:chOff x="6309217" y="2615609"/>
            <a:chExt cx="4806458" cy="167220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EC861B8-F858-49E0-81D3-83CE5C6C0C83}"/>
                </a:ext>
              </a:extLst>
            </p:cNvPr>
            <p:cNvSpPr/>
            <p:nvPr/>
          </p:nvSpPr>
          <p:spPr>
            <a:xfrm>
              <a:off x="8740596" y="2615609"/>
              <a:ext cx="2375079" cy="1124757"/>
            </a:xfrm>
            <a:prstGeom prst="rect">
              <a:avLst/>
            </a:prstGeom>
            <a:solidFill>
              <a:srgbClr val="0078D4"/>
            </a:solidFill>
            <a:ln>
              <a:solidFill>
                <a:srgbClr val="0078D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914225"/>
              <a:r>
                <a:rPr lang="en-US" sz="1100" b="1" kern="0">
                  <a:solidFill>
                    <a:schemeClr val="bg1"/>
                  </a:solidFill>
                </a:rPr>
                <a:t>Function app B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A3314E4-C93C-4AFE-94D2-47CA3BCF0FD2}"/>
                </a:ext>
              </a:extLst>
            </p:cNvPr>
            <p:cNvSpPr/>
            <p:nvPr/>
          </p:nvSpPr>
          <p:spPr>
            <a:xfrm>
              <a:off x="8546958" y="3074498"/>
              <a:ext cx="1073171" cy="29847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225"/>
              <a:r>
                <a:rPr lang="en-US" sz="1200" kern="0" err="1">
                  <a:solidFill>
                    <a:sysClr val="windowText" lastClr="000000"/>
                  </a:solidFill>
                </a:rPr>
                <a:t>faB</a:t>
              </a:r>
              <a:r>
                <a:rPr lang="en-US" sz="1200" kern="0">
                  <a:solidFill>
                    <a:sysClr val="windowText" lastClr="000000"/>
                  </a:solidFill>
                </a:rPr>
                <a:t>/products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94DC4AC8-36F1-461C-AB5D-C2F7C0C69B43}"/>
                </a:ext>
              </a:extLst>
            </p:cNvPr>
            <p:cNvCxnSpPr>
              <a:cxnSpLocks/>
              <a:stCxn id="50" idx="3"/>
              <a:endCxn id="38" idx="1"/>
            </p:cNvCxnSpPr>
            <p:nvPr/>
          </p:nvCxnSpPr>
          <p:spPr>
            <a:xfrm flipV="1">
              <a:off x="6309217" y="3223735"/>
              <a:ext cx="2237741" cy="1064083"/>
            </a:xfrm>
            <a:prstGeom prst="bentConnector3">
              <a:avLst>
                <a:gd name="adj1" fmla="val 66814"/>
              </a:avLst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32125EF-5130-40AE-8376-4A027E0547B4}"/>
                </a:ext>
              </a:extLst>
            </p:cNvPr>
            <p:cNvSpPr/>
            <p:nvPr/>
          </p:nvSpPr>
          <p:spPr>
            <a:xfrm>
              <a:off x="9923925" y="3074498"/>
              <a:ext cx="989855" cy="298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r>
                <a:rPr lang="en-US" sz="1200" kern="0">
                  <a:solidFill>
                    <a:schemeClr val="bg1"/>
                  </a:solidFill>
                </a:rPr>
                <a:t>Function2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85F4D76-9E75-444F-814B-CC3762C9E08C}"/>
                </a:ext>
              </a:extLst>
            </p:cNvPr>
            <p:cNvCxnSpPr>
              <a:cxnSpLocks/>
              <a:stCxn id="38" idx="3"/>
              <a:endCxn id="46" idx="1"/>
            </p:cNvCxnSpPr>
            <p:nvPr/>
          </p:nvCxnSpPr>
          <p:spPr>
            <a:xfrm>
              <a:off x="9620130" y="3223735"/>
              <a:ext cx="303795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CF72CE0B-5A73-4EE6-AC6F-72ECBBF0D19C}"/>
              </a:ext>
            </a:extLst>
          </p:cNvPr>
          <p:cNvSpPr txBox="1">
            <a:spLocks/>
          </p:cNvSpPr>
          <p:nvPr/>
        </p:nvSpPr>
        <p:spPr>
          <a:xfrm>
            <a:off x="588262" y="5468181"/>
            <a:ext cx="10873635" cy="800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Proxies in V2 runtime</a:t>
            </a:r>
          </a:p>
          <a:p>
            <a:pPr lvl="1"/>
            <a:r>
              <a:rPr lang="en-US"/>
              <a:t>Now available in West US 2 region, very soon worldwide 	</a:t>
            </a:r>
          </a:p>
        </p:txBody>
      </p:sp>
    </p:spTree>
    <p:extLst>
      <p:ext uri="{BB962C8B-B14F-4D97-AF65-F5344CB8AC3E}">
        <p14:creationId xmlns:p14="http://schemas.microsoft.com/office/powerpoint/2010/main" val="256403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681102"/>
            <a:ext cx="11049000" cy="1357295"/>
          </a:xfrm>
        </p:spPr>
        <p:txBody>
          <a:bodyPr/>
          <a:lstStyle/>
          <a:p>
            <a:pPr algn="ctr"/>
            <a:r>
              <a:rPr lang="en-US" sz="5400"/>
              <a:t>#6</a:t>
            </a:r>
            <a:br>
              <a:rPr lang="en-US" sz="4400"/>
            </a:br>
            <a:r>
              <a:rPr lang="en-US" sz="4400"/>
              <a:t>Combine IoT + ML + Serverless </a:t>
            </a:r>
          </a:p>
        </p:txBody>
      </p:sp>
    </p:spTree>
    <p:extLst>
      <p:ext uri="{BB962C8B-B14F-4D97-AF65-F5344CB8AC3E}">
        <p14:creationId xmlns:p14="http://schemas.microsoft.com/office/powerpoint/2010/main" val="126766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406400"/>
            <a:ext cx="11018520" cy="553998"/>
          </a:xfrm>
        </p:spPr>
        <p:txBody>
          <a:bodyPr/>
          <a:lstStyle/>
          <a:p>
            <a:r>
              <a:rPr lang="en-US"/>
              <a:t>#6: Combine IoT + ML + Serverless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890DE3-D725-44A6-A38E-8FFAC566D0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639"/>
          <a:stretch/>
        </p:blipFill>
        <p:spPr>
          <a:xfrm>
            <a:off x="1711397" y="985836"/>
            <a:ext cx="8160372" cy="51701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DD83B5-12E7-4D4D-BD83-3FD5DDA683F6}"/>
              </a:ext>
            </a:extLst>
          </p:cNvPr>
          <p:cNvSpPr/>
          <p:nvPr/>
        </p:nvSpPr>
        <p:spPr>
          <a:xfrm>
            <a:off x="223520" y="6333706"/>
            <a:ext cx="11694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hlinkClick r:id="rId4"/>
              </a:rPr>
              <a:t>https://microsoft.github.io/techcasestudies/iot/2016/12/19/FagorEderlan.html</a:t>
            </a:r>
            <a:r>
              <a:rPr lang="en-US" sz="120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FE8EC-8B66-41CA-934B-87ED20C8C3D5}"/>
              </a:ext>
            </a:extLst>
          </p:cNvPr>
          <p:cNvSpPr txBox="1"/>
          <p:nvPr/>
        </p:nvSpPr>
        <p:spPr>
          <a:xfrm>
            <a:off x="5984240" y="2014016"/>
            <a:ext cx="2235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rgbClr val="00B050"/>
                </a:solidFill>
                <a:sym typeface="Wingdings" panose="05000000000000000000" pitchFamily="2" charset="2"/>
              </a:rPr>
              <a:t></a:t>
            </a:r>
            <a:endParaRPr lang="en-US" sz="2000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57EB19-B4DA-4CC9-A5F9-A283970FF0AE}"/>
              </a:ext>
            </a:extLst>
          </p:cNvPr>
          <p:cNvSpPr txBox="1"/>
          <p:nvPr/>
        </p:nvSpPr>
        <p:spPr>
          <a:xfrm>
            <a:off x="7515477" y="2014015"/>
            <a:ext cx="2235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rgbClr val="00B050"/>
                </a:solidFill>
                <a:sym typeface="Wingdings" panose="05000000000000000000" pitchFamily="2" charset="2"/>
              </a:rPr>
              <a:t></a:t>
            </a:r>
            <a:endParaRPr lang="en-US" sz="2000">
              <a:solidFill>
                <a:srgbClr val="00B0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6F6B40-6266-4771-8ED0-0AFF502BBD8E}"/>
              </a:ext>
            </a:extLst>
          </p:cNvPr>
          <p:cNvSpPr txBox="1"/>
          <p:nvPr/>
        </p:nvSpPr>
        <p:spPr>
          <a:xfrm>
            <a:off x="6070600" y="4305919"/>
            <a:ext cx="2235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rgbClr val="00B050"/>
                </a:solidFill>
                <a:sym typeface="Wingdings" panose="05000000000000000000" pitchFamily="2" charset="2"/>
              </a:rPr>
              <a:t></a:t>
            </a:r>
            <a:endParaRPr lang="en-US" sz="2000">
              <a:solidFill>
                <a:srgbClr val="00B05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5FF43C-E399-4D78-B440-7CAF351C4295}"/>
              </a:ext>
            </a:extLst>
          </p:cNvPr>
          <p:cNvGrpSpPr/>
          <p:nvPr/>
        </p:nvGrpSpPr>
        <p:grpSpPr>
          <a:xfrm>
            <a:off x="4257602" y="1205433"/>
            <a:ext cx="5476242" cy="4830027"/>
            <a:chOff x="4246878" y="1232038"/>
            <a:chExt cx="5476242" cy="48300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43944F2-6AAE-4FEC-AD63-3563297D55D1}"/>
                </a:ext>
              </a:extLst>
            </p:cNvPr>
            <p:cNvSpPr/>
            <p:nvPr/>
          </p:nvSpPr>
          <p:spPr bwMode="auto">
            <a:xfrm>
              <a:off x="4246878" y="1232038"/>
              <a:ext cx="5415281" cy="4830027"/>
            </a:xfrm>
            <a:prstGeom prst="round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E99E92-C4EC-4A3C-9A78-54273F7DCD55}"/>
                </a:ext>
              </a:extLst>
            </p:cNvPr>
            <p:cNvSpPr/>
            <p:nvPr/>
          </p:nvSpPr>
          <p:spPr bwMode="auto">
            <a:xfrm>
              <a:off x="8920480" y="4368800"/>
              <a:ext cx="609600" cy="164246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1D5A00-1457-4C14-97E8-1B2BB8F7CB10}"/>
                </a:ext>
              </a:extLst>
            </p:cNvPr>
            <p:cNvSpPr/>
            <p:nvPr/>
          </p:nvSpPr>
          <p:spPr bwMode="auto">
            <a:xfrm>
              <a:off x="9113520" y="4521201"/>
              <a:ext cx="609600" cy="52832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534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#6: Combine IoT + ML + Serverless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733B3B-D99F-4AAA-9FE4-32054ED581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74817"/>
            <a:ext cx="7155673" cy="4825937"/>
          </a:xfrm>
        </p:spPr>
        <p:txBody>
          <a:bodyPr/>
          <a:lstStyle/>
          <a:p>
            <a:r>
              <a:rPr lang="en-US"/>
              <a:t>IoT is a lot about processing events </a:t>
            </a:r>
          </a:p>
          <a:p>
            <a:endParaRPr lang="en-US"/>
          </a:p>
          <a:p>
            <a:r>
              <a:rPr lang="en-US"/>
              <a:t>IoT is also about producing and computing events locally</a:t>
            </a:r>
          </a:p>
          <a:p>
            <a:endParaRPr lang="en-US"/>
          </a:p>
          <a:p>
            <a:r>
              <a:rPr lang="en-US"/>
              <a:t>Machine Learning is a lot about preparing data</a:t>
            </a:r>
          </a:p>
          <a:p>
            <a:endParaRPr lang="en-US"/>
          </a:p>
          <a:p>
            <a:r>
              <a:rPr lang="en-US"/>
              <a:t>Intelligence can be added to your app using several services easily </a:t>
            </a:r>
          </a:p>
        </p:txBody>
      </p:sp>
      <p:sp>
        <p:nvSpPr>
          <p:cNvPr id="15" name="Freeform 13" title="Icon of a cloud">
            <a:extLst>
              <a:ext uri="{FF2B5EF4-FFF2-40B4-BE49-F238E27FC236}">
                <a16:creationId xmlns:a16="http://schemas.microsoft.com/office/drawing/2014/main" id="{2C266580-5C4C-4290-B45F-DCBF0090F267}"/>
              </a:ext>
            </a:extLst>
          </p:cNvPr>
          <p:cNvSpPr>
            <a:spLocks noChangeAspect="1"/>
          </p:cNvSpPr>
          <p:nvPr/>
        </p:nvSpPr>
        <p:spPr bwMode="auto">
          <a:xfrm>
            <a:off x="9243413" y="4586821"/>
            <a:ext cx="1554941" cy="852980"/>
          </a:xfrm>
          <a:custGeom>
            <a:avLst/>
            <a:gdLst>
              <a:gd name="T0" fmla="*/ 384 w 771"/>
              <a:gd name="T1" fmla="*/ 0 h 422"/>
              <a:gd name="T2" fmla="*/ 549 w 771"/>
              <a:gd name="T3" fmla="*/ 110 h 422"/>
              <a:gd name="T4" fmla="*/ 551 w 771"/>
              <a:gd name="T5" fmla="*/ 115 h 422"/>
              <a:gd name="T6" fmla="*/ 565 w 771"/>
              <a:gd name="T7" fmla="*/ 110 h 422"/>
              <a:gd name="T8" fmla="*/ 612 w 771"/>
              <a:gd name="T9" fmla="*/ 103 h 422"/>
              <a:gd name="T10" fmla="*/ 771 w 771"/>
              <a:gd name="T11" fmla="*/ 262 h 422"/>
              <a:gd name="T12" fmla="*/ 628 w 771"/>
              <a:gd name="T13" fmla="*/ 420 h 422"/>
              <a:gd name="T14" fmla="*/ 616 w 771"/>
              <a:gd name="T15" fmla="*/ 421 h 422"/>
              <a:gd name="T16" fmla="*/ 610 w 771"/>
              <a:gd name="T17" fmla="*/ 421 h 422"/>
              <a:gd name="T18" fmla="*/ 98 w 771"/>
              <a:gd name="T19" fmla="*/ 421 h 422"/>
              <a:gd name="T20" fmla="*/ 91 w 771"/>
              <a:gd name="T21" fmla="*/ 422 h 422"/>
              <a:gd name="T22" fmla="*/ 74 w 771"/>
              <a:gd name="T23" fmla="*/ 419 h 422"/>
              <a:gd name="T24" fmla="*/ 12 w 771"/>
              <a:gd name="T25" fmla="*/ 312 h 422"/>
              <a:gd name="T26" fmla="*/ 101 w 771"/>
              <a:gd name="T27" fmla="*/ 247 h 422"/>
              <a:gd name="T28" fmla="*/ 108 w 771"/>
              <a:gd name="T29" fmla="*/ 249 h 422"/>
              <a:gd name="T30" fmla="*/ 106 w 771"/>
              <a:gd name="T31" fmla="*/ 238 h 422"/>
              <a:gd name="T32" fmla="*/ 119 w 771"/>
              <a:gd name="T33" fmla="*/ 179 h 422"/>
              <a:gd name="T34" fmla="*/ 201 w 771"/>
              <a:gd name="T35" fmla="*/ 128 h 422"/>
              <a:gd name="T36" fmla="*/ 213 w 771"/>
              <a:gd name="T37" fmla="*/ 128 h 422"/>
              <a:gd name="T38" fmla="*/ 213 w 771"/>
              <a:gd name="T39" fmla="*/ 127 h 422"/>
              <a:gd name="T40" fmla="*/ 384 w 771"/>
              <a:gd name="T41" fmla="*/ 0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71" h="422">
                <a:moveTo>
                  <a:pt x="384" y="0"/>
                </a:moveTo>
                <a:cubicBezTo>
                  <a:pt x="458" y="0"/>
                  <a:pt x="522" y="46"/>
                  <a:pt x="549" y="110"/>
                </a:cubicBezTo>
                <a:cubicBezTo>
                  <a:pt x="551" y="115"/>
                  <a:pt x="551" y="115"/>
                  <a:pt x="551" y="115"/>
                </a:cubicBezTo>
                <a:cubicBezTo>
                  <a:pt x="565" y="110"/>
                  <a:pt x="565" y="110"/>
                  <a:pt x="565" y="110"/>
                </a:cubicBezTo>
                <a:cubicBezTo>
                  <a:pt x="580" y="105"/>
                  <a:pt x="596" y="103"/>
                  <a:pt x="612" y="103"/>
                </a:cubicBezTo>
                <a:cubicBezTo>
                  <a:pt x="700" y="103"/>
                  <a:pt x="771" y="174"/>
                  <a:pt x="771" y="262"/>
                </a:cubicBezTo>
                <a:cubicBezTo>
                  <a:pt x="771" y="344"/>
                  <a:pt x="708" y="412"/>
                  <a:pt x="628" y="420"/>
                </a:cubicBezTo>
                <a:cubicBezTo>
                  <a:pt x="616" y="421"/>
                  <a:pt x="616" y="421"/>
                  <a:pt x="616" y="421"/>
                </a:cubicBezTo>
                <a:cubicBezTo>
                  <a:pt x="610" y="421"/>
                  <a:pt x="610" y="421"/>
                  <a:pt x="610" y="421"/>
                </a:cubicBezTo>
                <a:cubicBezTo>
                  <a:pt x="98" y="421"/>
                  <a:pt x="98" y="421"/>
                  <a:pt x="98" y="421"/>
                </a:cubicBezTo>
                <a:cubicBezTo>
                  <a:pt x="91" y="422"/>
                  <a:pt x="91" y="422"/>
                  <a:pt x="91" y="422"/>
                </a:cubicBezTo>
                <a:cubicBezTo>
                  <a:pt x="85" y="421"/>
                  <a:pt x="79" y="420"/>
                  <a:pt x="74" y="419"/>
                </a:cubicBezTo>
                <a:cubicBezTo>
                  <a:pt x="27" y="406"/>
                  <a:pt x="0" y="359"/>
                  <a:pt x="12" y="312"/>
                </a:cubicBezTo>
                <a:cubicBezTo>
                  <a:pt x="23" y="271"/>
                  <a:pt x="61" y="245"/>
                  <a:pt x="101" y="247"/>
                </a:cubicBezTo>
                <a:cubicBezTo>
                  <a:pt x="108" y="249"/>
                  <a:pt x="108" y="249"/>
                  <a:pt x="108" y="249"/>
                </a:cubicBezTo>
                <a:cubicBezTo>
                  <a:pt x="106" y="238"/>
                  <a:pt x="106" y="238"/>
                  <a:pt x="106" y="238"/>
                </a:cubicBezTo>
                <a:cubicBezTo>
                  <a:pt x="105" y="218"/>
                  <a:pt x="109" y="198"/>
                  <a:pt x="119" y="179"/>
                </a:cubicBezTo>
                <a:cubicBezTo>
                  <a:pt x="137" y="148"/>
                  <a:pt x="168" y="130"/>
                  <a:pt x="201" y="128"/>
                </a:cubicBezTo>
                <a:cubicBezTo>
                  <a:pt x="213" y="128"/>
                  <a:pt x="213" y="128"/>
                  <a:pt x="213" y="128"/>
                </a:cubicBezTo>
                <a:cubicBezTo>
                  <a:pt x="213" y="127"/>
                  <a:pt x="213" y="127"/>
                  <a:pt x="213" y="127"/>
                </a:cubicBezTo>
                <a:cubicBezTo>
                  <a:pt x="236" y="53"/>
                  <a:pt x="304" y="0"/>
                  <a:pt x="384" y="0"/>
                </a:cubicBezTo>
                <a:close/>
              </a:path>
            </a:pathLst>
          </a:custGeom>
          <a:noFill/>
          <a:ln w="15875" cap="sq">
            <a:solidFill>
              <a:srgbClr val="0078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8" name="IoT" title="Icon of five circles that all connect to a center circle">
            <a:extLst>
              <a:ext uri="{FF2B5EF4-FFF2-40B4-BE49-F238E27FC236}">
                <a16:creationId xmlns:a16="http://schemas.microsoft.com/office/drawing/2014/main" id="{CF534D25-6463-4D65-BB25-39166CAD962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866410" y="2440529"/>
            <a:ext cx="918369" cy="919841"/>
          </a:xfrm>
          <a:custGeom>
            <a:avLst/>
            <a:gdLst>
              <a:gd name="T0" fmla="*/ 235 w 352"/>
              <a:gd name="T1" fmla="*/ 176 h 352"/>
              <a:gd name="T2" fmla="*/ 176 w 352"/>
              <a:gd name="T3" fmla="*/ 235 h 352"/>
              <a:gd name="T4" fmla="*/ 117 w 352"/>
              <a:gd name="T5" fmla="*/ 176 h 352"/>
              <a:gd name="T6" fmla="*/ 176 w 352"/>
              <a:gd name="T7" fmla="*/ 117 h 352"/>
              <a:gd name="T8" fmla="*/ 235 w 352"/>
              <a:gd name="T9" fmla="*/ 176 h 352"/>
              <a:gd name="T10" fmla="*/ 270 w 352"/>
              <a:gd name="T11" fmla="*/ 0 h 352"/>
              <a:gd name="T12" fmla="*/ 235 w 352"/>
              <a:gd name="T13" fmla="*/ 35 h 352"/>
              <a:gd name="T14" fmla="*/ 270 w 352"/>
              <a:gd name="T15" fmla="*/ 70 h 352"/>
              <a:gd name="T16" fmla="*/ 305 w 352"/>
              <a:gd name="T17" fmla="*/ 35 h 352"/>
              <a:gd name="T18" fmla="*/ 270 w 352"/>
              <a:gd name="T19" fmla="*/ 0 h 352"/>
              <a:gd name="T20" fmla="*/ 82 w 352"/>
              <a:gd name="T21" fmla="*/ 23 h 352"/>
              <a:gd name="T22" fmla="*/ 47 w 352"/>
              <a:gd name="T23" fmla="*/ 59 h 352"/>
              <a:gd name="T24" fmla="*/ 82 w 352"/>
              <a:gd name="T25" fmla="*/ 94 h 352"/>
              <a:gd name="T26" fmla="*/ 117 w 352"/>
              <a:gd name="T27" fmla="*/ 59 h 352"/>
              <a:gd name="T28" fmla="*/ 82 w 352"/>
              <a:gd name="T29" fmla="*/ 23 h 352"/>
              <a:gd name="T30" fmla="*/ 35 w 352"/>
              <a:gd name="T31" fmla="*/ 211 h 352"/>
              <a:gd name="T32" fmla="*/ 0 w 352"/>
              <a:gd name="T33" fmla="*/ 246 h 352"/>
              <a:gd name="T34" fmla="*/ 35 w 352"/>
              <a:gd name="T35" fmla="*/ 282 h 352"/>
              <a:gd name="T36" fmla="*/ 70 w 352"/>
              <a:gd name="T37" fmla="*/ 246 h 352"/>
              <a:gd name="T38" fmla="*/ 35 w 352"/>
              <a:gd name="T39" fmla="*/ 211 h 352"/>
              <a:gd name="T40" fmla="*/ 223 w 352"/>
              <a:gd name="T41" fmla="*/ 282 h 352"/>
              <a:gd name="T42" fmla="*/ 188 w 352"/>
              <a:gd name="T43" fmla="*/ 317 h 352"/>
              <a:gd name="T44" fmla="*/ 223 w 352"/>
              <a:gd name="T45" fmla="*/ 352 h 352"/>
              <a:gd name="T46" fmla="*/ 258 w 352"/>
              <a:gd name="T47" fmla="*/ 317 h 352"/>
              <a:gd name="T48" fmla="*/ 223 w 352"/>
              <a:gd name="T49" fmla="*/ 282 h 352"/>
              <a:gd name="T50" fmla="*/ 317 w 352"/>
              <a:gd name="T51" fmla="*/ 164 h 352"/>
              <a:gd name="T52" fmla="*/ 282 w 352"/>
              <a:gd name="T53" fmla="*/ 199 h 352"/>
              <a:gd name="T54" fmla="*/ 317 w 352"/>
              <a:gd name="T55" fmla="*/ 235 h 352"/>
              <a:gd name="T56" fmla="*/ 352 w 352"/>
              <a:gd name="T57" fmla="*/ 199 h 352"/>
              <a:gd name="T58" fmla="*/ 317 w 352"/>
              <a:gd name="T59" fmla="*/ 164 h 352"/>
              <a:gd name="T60" fmla="*/ 250 w 352"/>
              <a:gd name="T61" fmla="*/ 64 h 352"/>
              <a:gd name="T62" fmla="*/ 209 w 352"/>
              <a:gd name="T63" fmla="*/ 127 h 352"/>
              <a:gd name="T64" fmla="*/ 139 w 352"/>
              <a:gd name="T65" fmla="*/ 130 h 352"/>
              <a:gd name="T66" fmla="*/ 104 w 352"/>
              <a:gd name="T67" fmla="*/ 86 h 352"/>
              <a:gd name="T68" fmla="*/ 67 w 352"/>
              <a:gd name="T69" fmla="*/ 231 h 352"/>
              <a:gd name="T70" fmla="*/ 124 w 352"/>
              <a:gd name="T71" fmla="*/ 202 h 352"/>
              <a:gd name="T72" fmla="*/ 212 w 352"/>
              <a:gd name="T73" fmla="*/ 283 h 352"/>
              <a:gd name="T74" fmla="*/ 195 w 352"/>
              <a:gd name="T75" fmla="*/ 232 h 352"/>
              <a:gd name="T76" fmla="*/ 234 w 352"/>
              <a:gd name="T77" fmla="*/ 186 h 352"/>
              <a:gd name="T78" fmla="*/ 282 w 352"/>
              <a:gd name="T79" fmla="*/ 194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2" h="352">
                <a:moveTo>
                  <a:pt x="235" y="176"/>
                </a:moveTo>
                <a:cubicBezTo>
                  <a:pt x="235" y="208"/>
                  <a:pt x="208" y="235"/>
                  <a:pt x="176" y="235"/>
                </a:cubicBezTo>
                <a:cubicBezTo>
                  <a:pt x="144" y="235"/>
                  <a:pt x="117" y="208"/>
                  <a:pt x="117" y="176"/>
                </a:cubicBezTo>
                <a:cubicBezTo>
                  <a:pt x="117" y="144"/>
                  <a:pt x="144" y="117"/>
                  <a:pt x="176" y="117"/>
                </a:cubicBezTo>
                <a:cubicBezTo>
                  <a:pt x="208" y="117"/>
                  <a:pt x="235" y="144"/>
                  <a:pt x="235" y="176"/>
                </a:cubicBezTo>
                <a:close/>
                <a:moveTo>
                  <a:pt x="270" y="0"/>
                </a:moveTo>
                <a:cubicBezTo>
                  <a:pt x="250" y="0"/>
                  <a:pt x="235" y="16"/>
                  <a:pt x="235" y="35"/>
                </a:cubicBezTo>
                <a:cubicBezTo>
                  <a:pt x="235" y="55"/>
                  <a:pt x="250" y="70"/>
                  <a:pt x="270" y="70"/>
                </a:cubicBezTo>
                <a:cubicBezTo>
                  <a:pt x="289" y="70"/>
                  <a:pt x="305" y="55"/>
                  <a:pt x="305" y="35"/>
                </a:cubicBezTo>
                <a:cubicBezTo>
                  <a:pt x="305" y="16"/>
                  <a:pt x="289" y="0"/>
                  <a:pt x="270" y="0"/>
                </a:cubicBezTo>
                <a:close/>
                <a:moveTo>
                  <a:pt x="82" y="23"/>
                </a:moveTo>
                <a:cubicBezTo>
                  <a:pt x="63" y="23"/>
                  <a:pt x="47" y="39"/>
                  <a:pt x="47" y="59"/>
                </a:cubicBezTo>
                <a:cubicBezTo>
                  <a:pt x="47" y="78"/>
                  <a:pt x="63" y="94"/>
                  <a:pt x="82" y="94"/>
                </a:cubicBezTo>
                <a:cubicBezTo>
                  <a:pt x="102" y="94"/>
                  <a:pt x="117" y="78"/>
                  <a:pt x="117" y="59"/>
                </a:cubicBezTo>
                <a:cubicBezTo>
                  <a:pt x="117" y="39"/>
                  <a:pt x="102" y="23"/>
                  <a:pt x="82" y="23"/>
                </a:cubicBezTo>
                <a:close/>
                <a:moveTo>
                  <a:pt x="35" y="211"/>
                </a:moveTo>
                <a:cubicBezTo>
                  <a:pt x="16" y="211"/>
                  <a:pt x="0" y="227"/>
                  <a:pt x="0" y="246"/>
                </a:cubicBezTo>
                <a:cubicBezTo>
                  <a:pt x="0" y="266"/>
                  <a:pt x="16" y="282"/>
                  <a:pt x="35" y="282"/>
                </a:cubicBezTo>
                <a:cubicBezTo>
                  <a:pt x="55" y="282"/>
                  <a:pt x="70" y="266"/>
                  <a:pt x="70" y="246"/>
                </a:cubicBezTo>
                <a:cubicBezTo>
                  <a:pt x="70" y="227"/>
                  <a:pt x="55" y="211"/>
                  <a:pt x="35" y="211"/>
                </a:cubicBezTo>
                <a:close/>
                <a:moveTo>
                  <a:pt x="223" y="282"/>
                </a:moveTo>
                <a:cubicBezTo>
                  <a:pt x="203" y="282"/>
                  <a:pt x="188" y="297"/>
                  <a:pt x="188" y="317"/>
                </a:cubicBezTo>
                <a:cubicBezTo>
                  <a:pt x="188" y="336"/>
                  <a:pt x="203" y="352"/>
                  <a:pt x="223" y="352"/>
                </a:cubicBezTo>
                <a:cubicBezTo>
                  <a:pt x="242" y="352"/>
                  <a:pt x="258" y="336"/>
                  <a:pt x="258" y="317"/>
                </a:cubicBezTo>
                <a:cubicBezTo>
                  <a:pt x="258" y="297"/>
                  <a:pt x="242" y="282"/>
                  <a:pt x="223" y="282"/>
                </a:cubicBezTo>
                <a:close/>
                <a:moveTo>
                  <a:pt x="317" y="164"/>
                </a:moveTo>
                <a:cubicBezTo>
                  <a:pt x="297" y="164"/>
                  <a:pt x="282" y="180"/>
                  <a:pt x="282" y="199"/>
                </a:cubicBezTo>
                <a:cubicBezTo>
                  <a:pt x="282" y="219"/>
                  <a:pt x="297" y="235"/>
                  <a:pt x="317" y="235"/>
                </a:cubicBezTo>
                <a:cubicBezTo>
                  <a:pt x="336" y="235"/>
                  <a:pt x="352" y="219"/>
                  <a:pt x="352" y="199"/>
                </a:cubicBezTo>
                <a:cubicBezTo>
                  <a:pt x="352" y="180"/>
                  <a:pt x="336" y="164"/>
                  <a:pt x="317" y="164"/>
                </a:cubicBezTo>
                <a:close/>
                <a:moveTo>
                  <a:pt x="250" y="64"/>
                </a:moveTo>
                <a:cubicBezTo>
                  <a:pt x="209" y="127"/>
                  <a:pt x="209" y="127"/>
                  <a:pt x="209" y="127"/>
                </a:cubicBezTo>
                <a:moveTo>
                  <a:pt x="139" y="130"/>
                </a:moveTo>
                <a:cubicBezTo>
                  <a:pt x="104" y="86"/>
                  <a:pt x="104" y="86"/>
                  <a:pt x="104" y="86"/>
                </a:cubicBezTo>
                <a:moveTo>
                  <a:pt x="67" y="231"/>
                </a:moveTo>
                <a:cubicBezTo>
                  <a:pt x="124" y="202"/>
                  <a:pt x="124" y="202"/>
                  <a:pt x="124" y="202"/>
                </a:cubicBezTo>
                <a:moveTo>
                  <a:pt x="212" y="283"/>
                </a:moveTo>
                <a:cubicBezTo>
                  <a:pt x="195" y="232"/>
                  <a:pt x="195" y="232"/>
                  <a:pt x="195" y="232"/>
                </a:cubicBezTo>
                <a:moveTo>
                  <a:pt x="234" y="186"/>
                </a:moveTo>
                <a:cubicBezTo>
                  <a:pt x="282" y="194"/>
                  <a:pt x="282" y="194"/>
                  <a:pt x="282" y="194"/>
                </a:cubicBezTo>
              </a:path>
            </a:pathLst>
          </a:custGeom>
          <a:noFill/>
          <a:ln w="15875" cap="sq">
            <a:solidFill>
              <a:srgbClr val="0078D4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1" name="brain_2" title="Icon of a brain with circles and connection lines inside">
            <a:extLst>
              <a:ext uri="{FF2B5EF4-FFF2-40B4-BE49-F238E27FC236}">
                <a16:creationId xmlns:a16="http://schemas.microsoft.com/office/drawing/2014/main" id="{077A9DF9-D8B9-42E1-BD44-FEFEBC668C0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38099" y="2430872"/>
            <a:ext cx="1424095" cy="954898"/>
          </a:xfrm>
          <a:custGeom>
            <a:avLst/>
            <a:gdLst>
              <a:gd name="T0" fmla="*/ 379 w 440"/>
              <a:gd name="T1" fmla="*/ 133 h 295"/>
              <a:gd name="T2" fmla="*/ 379 w 440"/>
              <a:gd name="T3" fmla="*/ 169 h 295"/>
              <a:gd name="T4" fmla="*/ 259 w 440"/>
              <a:gd name="T5" fmla="*/ 181 h 295"/>
              <a:gd name="T6" fmla="*/ 295 w 440"/>
              <a:gd name="T7" fmla="*/ 181 h 295"/>
              <a:gd name="T8" fmla="*/ 259 w 440"/>
              <a:gd name="T9" fmla="*/ 181 h 295"/>
              <a:gd name="T10" fmla="*/ 114 w 440"/>
              <a:gd name="T11" fmla="*/ 179 h 295"/>
              <a:gd name="T12" fmla="*/ 78 w 440"/>
              <a:gd name="T13" fmla="*/ 169 h 295"/>
              <a:gd name="T14" fmla="*/ 235 w 440"/>
              <a:gd name="T15" fmla="*/ 88 h 295"/>
              <a:gd name="T16" fmla="*/ 192 w 440"/>
              <a:gd name="T17" fmla="*/ 79 h 295"/>
              <a:gd name="T18" fmla="*/ 174 w 440"/>
              <a:gd name="T19" fmla="*/ 97 h 295"/>
              <a:gd name="T20" fmla="*/ 174 w 440"/>
              <a:gd name="T21" fmla="*/ 61 h 295"/>
              <a:gd name="T22" fmla="*/ 277 w 440"/>
              <a:gd name="T23" fmla="*/ 85 h 295"/>
              <a:gd name="T24" fmla="*/ 313 w 440"/>
              <a:gd name="T25" fmla="*/ 85 h 295"/>
              <a:gd name="T26" fmla="*/ 277 w 440"/>
              <a:gd name="T27" fmla="*/ 85 h 295"/>
              <a:gd name="T28" fmla="*/ 168 w 440"/>
              <a:gd name="T29" fmla="*/ 205 h 295"/>
              <a:gd name="T30" fmla="*/ 168 w 440"/>
              <a:gd name="T31" fmla="*/ 169 h 295"/>
              <a:gd name="T32" fmla="*/ 42 w 440"/>
              <a:gd name="T33" fmla="*/ 169 h 295"/>
              <a:gd name="T34" fmla="*/ 78 w 440"/>
              <a:gd name="T35" fmla="*/ 169 h 295"/>
              <a:gd name="T36" fmla="*/ 42 w 440"/>
              <a:gd name="T37" fmla="*/ 169 h 295"/>
              <a:gd name="T38" fmla="*/ 284 w 440"/>
              <a:gd name="T39" fmla="*/ 121 h 295"/>
              <a:gd name="T40" fmla="*/ 295 w 440"/>
              <a:gd name="T41" fmla="*/ 103 h 295"/>
              <a:gd name="T42" fmla="*/ 114 w 440"/>
              <a:gd name="T43" fmla="*/ 125 h 295"/>
              <a:gd name="T44" fmla="*/ 143 w 440"/>
              <a:gd name="T45" fmla="*/ 133 h 295"/>
              <a:gd name="T46" fmla="*/ 168 w 440"/>
              <a:gd name="T47" fmla="*/ 144 h 295"/>
              <a:gd name="T48" fmla="*/ 361 w 440"/>
              <a:gd name="T49" fmla="*/ 151 h 295"/>
              <a:gd name="T50" fmla="*/ 331 w 440"/>
              <a:gd name="T51" fmla="*/ 160 h 295"/>
              <a:gd name="T52" fmla="*/ 331 w 440"/>
              <a:gd name="T53" fmla="*/ 243 h 295"/>
              <a:gd name="T54" fmla="*/ 321 w 440"/>
              <a:gd name="T55" fmla="*/ 181 h 295"/>
              <a:gd name="T56" fmla="*/ 358 w 440"/>
              <a:gd name="T57" fmla="*/ 206 h 295"/>
              <a:gd name="T58" fmla="*/ 440 w 440"/>
              <a:gd name="T59" fmla="*/ 163 h 295"/>
              <a:gd name="T60" fmla="*/ 388 w 440"/>
              <a:gd name="T61" fmla="*/ 110 h 295"/>
              <a:gd name="T62" fmla="*/ 227 w 440"/>
              <a:gd name="T63" fmla="*/ 30 h 295"/>
              <a:gd name="T64" fmla="*/ 68 w 440"/>
              <a:gd name="T65" fmla="*/ 103 h 295"/>
              <a:gd name="T66" fmla="*/ 4 w 440"/>
              <a:gd name="T67" fmla="*/ 165 h 295"/>
              <a:gd name="T68" fmla="*/ 164 w 440"/>
              <a:gd name="T69" fmla="*/ 237 h 295"/>
              <a:gd name="T70" fmla="*/ 358 w 440"/>
              <a:gd name="T71" fmla="*/ 206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" h="295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15875" cap="sq">
            <a:solidFill>
              <a:srgbClr val="0078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23" name="LightningBolt_E945" title="Icon of a lightning bolt">
            <a:extLst>
              <a:ext uri="{FF2B5EF4-FFF2-40B4-BE49-F238E27FC236}">
                <a16:creationId xmlns:a16="http://schemas.microsoft.com/office/drawing/2014/main" id="{48C4260D-F78C-4030-9A3F-D4281D1DE0D5}"/>
              </a:ext>
            </a:extLst>
          </p:cNvPr>
          <p:cNvSpPr>
            <a:spLocks noChangeAspect="1"/>
          </p:cNvSpPr>
          <p:nvPr/>
        </p:nvSpPr>
        <p:spPr bwMode="auto">
          <a:xfrm>
            <a:off x="9783264" y="3281882"/>
            <a:ext cx="559611" cy="780921"/>
          </a:xfrm>
          <a:custGeom>
            <a:avLst/>
            <a:gdLst>
              <a:gd name="T0" fmla="*/ 481 w 2961"/>
              <a:gd name="T1" fmla="*/ 4132 h 4132"/>
              <a:gd name="T2" fmla="*/ 2961 w 2961"/>
              <a:gd name="T3" fmla="*/ 1653 h 4132"/>
              <a:gd name="T4" fmla="*/ 1652 w 2961"/>
              <a:gd name="T5" fmla="*/ 1653 h 4132"/>
              <a:gd name="T6" fmla="*/ 2479 w 2961"/>
              <a:gd name="T7" fmla="*/ 0 h 4132"/>
              <a:gd name="T8" fmla="*/ 1239 w 2961"/>
              <a:gd name="T9" fmla="*/ 0 h 4132"/>
              <a:gd name="T10" fmla="*/ 0 w 2961"/>
              <a:gd name="T11" fmla="*/ 2479 h 4132"/>
              <a:gd name="T12" fmla="*/ 964 w 2961"/>
              <a:gd name="T13" fmla="*/ 2479 h 4132"/>
              <a:gd name="T14" fmla="*/ 137 w 2961"/>
              <a:gd name="T15" fmla="*/ 4132 h 4132"/>
              <a:gd name="T16" fmla="*/ 481 w 2961"/>
              <a:gd name="T17" fmla="*/ 4132 h 4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61" h="4132">
                <a:moveTo>
                  <a:pt x="481" y="4132"/>
                </a:moveTo>
                <a:lnTo>
                  <a:pt x="2961" y="1653"/>
                </a:lnTo>
                <a:lnTo>
                  <a:pt x="1652" y="1653"/>
                </a:lnTo>
                <a:lnTo>
                  <a:pt x="2479" y="0"/>
                </a:lnTo>
                <a:lnTo>
                  <a:pt x="1239" y="0"/>
                </a:lnTo>
                <a:lnTo>
                  <a:pt x="0" y="2479"/>
                </a:lnTo>
                <a:lnTo>
                  <a:pt x="964" y="2479"/>
                </a:lnTo>
                <a:lnTo>
                  <a:pt x="137" y="4132"/>
                </a:lnTo>
                <a:lnTo>
                  <a:pt x="481" y="4132"/>
                </a:lnTo>
                <a:close/>
              </a:path>
            </a:pathLst>
          </a:custGeom>
          <a:noFill/>
          <a:ln w="15875" cap="sq">
            <a:solidFill>
              <a:srgbClr val="0078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CCC1DA3C-5580-4E1A-868C-AB3EB004DDD8}"/>
              </a:ext>
            </a:extLst>
          </p:cNvPr>
          <p:cNvSpPr/>
          <p:nvPr/>
        </p:nvSpPr>
        <p:spPr bwMode="auto">
          <a:xfrm rot="19941887">
            <a:off x="8251327" y="3374951"/>
            <a:ext cx="564885" cy="1733836"/>
          </a:xfrm>
          <a:prstGeom prst="curvedRigh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Arrow: Curved Right 24">
            <a:extLst>
              <a:ext uri="{FF2B5EF4-FFF2-40B4-BE49-F238E27FC236}">
                <a16:creationId xmlns:a16="http://schemas.microsoft.com/office/drawing/2014/main" id="{01D040DF-2F49-4356-A321-3E5174711184}"/>
              </a:ext>
            </a:extLst>
          </p:cNvPr>
          <p:cNvSpPr/>
          <p:nvPr/>
        </p:nvSpPr>
        <p:spPr bwMode="auto">
          <a:xfrm rot="12637251">
            <a:off x="11175120" y="3348543"/>
            <a:ext cx="551134" cy="1630270"/>
          </a:xfrm>
          <a:prstGeom prst="curvedRigh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Arrow: Curved Right 25">
            <a:extLst>
              <a:ext uri="{FF2B5EF4-FFF2-40B4-BE49-F238E27FC236}">
                <a16:creationId xmlns:a16="http://schemas.microsoft.com/office/drawing/2014/main" id="{75562A66-3094-4298-9D61-D0CEBE1887B5}"/>
              </a:ext>
            </a:extLst>
          </p:cNvPr>
          <p:cNvSpPr/>
          <p:nvPr/>
        </p:nvSpPr>
        <p:spPr bwMode="auto">
          <a:xfrm rot="5400000">
            <a:off x="9707651" y="1432740"/>
            <a:ext cx="551134" cy="1630270"/>
          </a:xfrm>
          <a:prstGeom prst="curvedRigh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31C04B88-C32E-4DD4-97F1-E15CB7AF8F56}"/>
              </a:ext>
            </a:extLst>
          </p:cNvPr>
          <p:cNvSpPr txBox="1">
            <a:spLocks/>
          </p:cNvSpPr>
          <p:nvPr/>
        </p:nvSpPr>
        <p:spPr>
          <a:xfrm>
            <a:off x="9467842" y="5597163"/>
            <a:ext cx="1750065" cy="9417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rgbClr val="0078D4"/>
                </a:solidFill>
              </a:rPr>
              <a:t>IoT Hub</a:t>
            </a:r>
          </a:p>
          <a:p>
            <a:pPr marL="0" indent="0">
              <a:buNone/>
            </a:pPr>
            <a:r>
              <a:rPr lang="en-US" sz="1800">
                <a:solidFill>
                  <a:srgbClr val="0078D4"/>
                </a:solidFill>
              </a:rPr>
              <a:t>Stream Analytics</a:t>
            </a:r>
          </a:p>
          <a:p>
            <a:pPr marL="0" indent="0">
              <a:buNone/>
            </a:pPr>
            <a:r>
              <a:rPr lang="en-US" sz="1800">
                <a:solidFill>
                  <a:srgbClr val="0078D4"/>
                </a:solidFill>
              </a:rPr>
              <a:t>Event Grid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8378FF79-FB97-48D6-AE45-836CA84072E8}"/>
              </a:ext>
            </a:extLst>
          </p:cNvPr>
          <p:cNvSpPr txBox="1">
            <a:spLocks/>
          </p:cNvSpPr>
          <p:nvPr/>
        </p:nvSpPr>
        <p:spPr>
          <a:xfrm>
            <a:off x="7382546" y="1996511"/>
            <a:ext cx="197964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rgbClr val="0078D4"/>
                </a:solidFill>
              </a:rPr>
              <a:t>Cognitive Services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C60A97D9-777A-4644-86FD-519CDB038976}"/>
              </a:ext>
            </a:extLst>
          </p:cNvPr>
          <p:cNvSpPr txBox="1">
            <a:spLocks/>
          </p:cNvSpPr>
          <p:nvPr/>
        </p:nvSpPr>
        <p:spPr>
          <a:xfrm>
            <a:off x="10996579" y="1937967"/>
            <a:ext cx="17500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rgbClr val="0078D4"/>
                </a:solidFill>
              </a:rPr>
              <a:t>IoT Edge</a:t>
            </a:r>
          </a:p>
        </p:txBody>
      </p:sp>
    </p:spTree>
    <p:extLst>
      <p:ext uri="{BB962C8B-B14F-4D97-AF65-F5344CB8AC3E}">
        <p14:creationId xmlns:p14="http://schemas.microsoft.com/office/powerpoint/2010/main" val="347673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681102"/>
            <a:ext cx="11049000" cy="1357295"/>
          </a:xfrm>
        </p:spPr>
        <p:txBody>
          <a:bodyPr/>
          <a:lstStyle/>
          <a:p>
            <a:pPr algn="ctr"/>
            <a:r>
              <a:rPr lang="en-US" sz="5400"/>
              <a:t>#7</a:t>
            </a:r>
            <a:br>
              <a:rPr lang="en-US" sz="4400"/>
            </a:br>
            <a:r>
              <a:rPr lang="en-US" sz="4400"/>
              <a:t>Share resources across executions (properly)</a:t>
            </a:r>
          </a:p>
        </p:txBody>
      </p:sp>
    </p:spTree>
    <p:extLst>
      <p:ext uri="{BB962C8B-B14F-4D97-AF65-F5344CB8AC3E}">
        <p14:creationId xmlns:p14="http://schemas.microsoft.com/office/powerpoint/2010/main" val="238449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#7: Share</a:t>
            </a:r>
            <a:r>
              <a:rPr lang="en-US">
                <a:cs typeface="Segoe UI Semibold"/>
              </a:rPr>
              <a:t> resources across executions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54FA5E-813F-2549-85AC-79E4057D2EF5}"/>
              </a:ext>
            </a:extLst>
          </p:cNvPr>
          <p:cNvSpPr/>
          <p:nvPr/>
        </p:nvSpPr>
        <p:spPr bwMode="auto">
          <a:xfrm>
            <a:off x="6500294" y="3004457"/>
            <a:ext cx="5593734" cy="3309257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 Function Instance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BB7305-B81B-BB4C-9205-1D4537CBE8F5}"/>
              </a:ext>
            </a:extLst>
          </p:cNvPr>
          <p:cNvGrpSpPr/>
          <p:nvPr/>
        </p:nvGrpSpPr>
        <p:grpSpPr>
          <a:xfrm>
            <a:off x="6640286" y="3810000"/>
            <a:ext cx="5366657" cy="2373086"/>
            <a:chOff x="6640286" y="3810000"/>
            <a:chExt cx="5366657" cy="23730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427BE8-4ADE-D54B-A6B0-AECAD7A4D7E2}"/>
                </a:ext>
              </a:extLst>
            </p:cNvPr>
            <p:cNvSpPr/>
            <p:nvPr/>
          </p:nvSpPr>
          <p:spPr bwMode="auto">
            <a:xfrm>
              <a:off x="6640286" y="3810000"/>
              <a:ext cx="5366657" cy="237308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459A99-9B58-DD46-91A8-DA33D64CC099}"/>
                </a:ext>
              </a:extLst>
            </p:cNvPr>
            <p:cNvSpPr txBox="1"/>
            <p:nvPr/>
          </p:nvSpPr>
          <p:spPr>
            <a:xfrm>
              <a:off x="6739016" y="3940628"/>
              <a:ext cx="38527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chemeClr val="bg1"/>
                  </a:solidFill>
                </a:rPr>
                <a:t>Function App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9971EC-8837-A548-879E-EBFF34002E93}"/>
              </a:ext>
            </a:extLst>
          </p:cNvPr>
          <p:cNvSpPr txBox="1"/>
          <p:nvPr/>
        </p:nvSpPr>
        <p:spPr>
          <a:xfrm>
            <a:off x="457199" y="1447800"/>
            <a:ext cx="5346409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Functions automatically adds </a:t>
            </a:r>
            <a:r>
              <a:rPr lang="en-US" sz="28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instances</a:t>
            </a:r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as needed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single </a:t>
            </a:r>
            <a:r>
              <a:rPr lang="en-US" sz="28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instance </a:t>
            </a:r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can process multiple requests (over time and at once)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Leverage this by sharing certain code resources across executions (</a:t>
            </a:r>
            <a:r>
              <a:rPr lang="en-US" sz="28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HttpClient</a:t>
            </a:r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sz="28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EventHubClient</a:t>
            </a:r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etc.)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3E3090-54F1-854E-9F03-CE26AAB785AE}"/>
              </a:ext>
            </a:extLst>
          </p:cNvPr>
          <p:cNvGrpSpPr/>
          <p:nvPr/>
        </p:nvGrpSpPr>
        <p:grpSpPr>
          <a:xfrm>
            <a:off x="5943600" y="4461653"/>
            <a:ext cx="5976257" cy="307777"/>
            <a:chOff x="5943600" y="4461653"/>
            <a:chExt cx="5976257" cy="30777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C611155-B566-3349-83D9-DD3FE09F1790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4615542"/>
              <a:ext cx="55669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9A3CF6-C6BB-BE48-AF7B-C1FB3450B97E}"/>
                </a:ext>
              </a:extLst>
            </p:cNvPr>
            <p:cNvSpPr/>
            <p:nvPr/>
          </p:nvSpPr>
          <p:spPr bwMode="auto">
            <a:xfrm>
              <a:off x="6739016" y="4474030"/>
              <a:ext cx="5180841" cy="2950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564E6CA-D28C-684B-B95A-2AD738D062BB}"/>
                </a:ext>
              </a:extLst>
            </p:cNvPr>
            <p:cNvSpPr txBox="1"/>
            <p:nvPr/>
          </p:nvSpPr>
          <p:spPr>
            <a:xfrm>
              <a:off x="7046102" y="4461653"/>
              <a:ext cx="38527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chemeClr val="bg1"/>
                  </a:solidFill>
                </a:rPr>
                <a:t>Execution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01D402-48E6-1B4B-B513-658D04A07195}"/>
              </a:ext>
            </a:extLst>
          </p:cNvPr>
          <p:cNvGrpSpPr/>
          <p:nvPr/>
        </p:nvGrpSpPr>
        <p:grpSpPr>
          <a:xfrm>
            <a:off x="5943600" y="4864114"/>
            <a:ext cx="5976257" cy="318660"/>
            <a:chOff x="5943600" y="4864114"/>
            <a:chExt cx="5976257" cy="31866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93FB9E6-6F72-0F44-9F1C-CCD8B4AFF92B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5029199"/>
              <a:ext cx="55669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C0EA99-3465-8041-A8B0-057E455F7D1D}"/>
                </a:ext>
              </a:extLst>
            </p:cNvPr>
            <p:cNvSpPr/>
            <p:nvPr/>
          </p:nvSpPr>
          <p:spPr bwMode="auto">
            <a:xfrm>
              <a:off x="6739017" y="4887688"/>
              <a:ext cx="5180840" cy="2950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AB5EAA5-8420-9449-BB4E-5DDBFB5B5313}"/>
                </a:ext>
              </a:extLst>
            </p:cNvPr>
            <p:cNvSpPr txBox="1"/>
            <p:nvPr/>
          </p:nvSpPr>
          <p:spPr>
            <a:xfrm>
              <a:off x="7053166" y="4864114"/>
              <a:ext cx="38527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chemeClr val="bg1"/>
                  </a:solidFill>
                </a:rPr>
                <a:t>Execution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5B5327C-7283-4442-A43D-02AA2ACE3C8E}"/>
              </a:ext>
            </a:extLst>
          </p:cNvPr>
          <p:cNvGrpSpPr/>
          <p:nvPr/>
        </p:nvGrpSpPr>
        <p:grpSpPr>
          <a:xfrm>
            <a:off x="5943600" y="5288967"/>
            <a:ext cx="5976257" cy="307777"/>
            <a:chOff x="5943600" y="5288967"/>
            <a:chExt cx="5976257" cy="307777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A98564F-22DB-9F4E-9C25-1B7CD29B955F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5442856"/>
              <a:ext cx="55669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A46A46-5745-E24E-AD05-E4111612888D}"/>
                </a:ext>
              </a:extLst>
            </p:cNvPr>
            <p:cNvSpPr/>
            <p:nvPr/>
          </p:nvSpPr>
          <p:spPr bwMode="auto">
            <a:xfrm>
              <a:off x="6739018" y="5301346"/>
              <a:ext cx="5180839" cy="27331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CF6373B-8066-834C-B91D-E5A7374469AA}"/>
                </a:ext>
              </a:extLst>
            </p:cNvPr>
            <p:cNvSpPr txBox="1"/>
            <p:nvPr/>
          </p:nvSpPr>
          <p:spPr>
            <a:xfrm>
              <a:off x="7056988" y="5288967"/>
              <a:ext cx="38527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chemeClr val="bg1"/>
                  </a:solidFill>
                </a:rPr>
                <a:t>Execution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6B897C-A32F-0647-9E0F-B677A26CE39B}"/>
              </a:ext>
            </a:extLst>
          </p:cNvPr>
          <p:cNvGrpSpPr/>
          <p:nvPr/>
        </p:nvGrpSpPr>
        <p:grpSpPr>
          <a:xfrm>
            <a:off x="5943600" y="5669657"/>
            <a:ext cx="5976257" cy="318661"/>
            <a:chOff x="5943600" y="5669657"/>
            <a:chExt cx="5976257" cy="318661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283D543-AF41-794D-971D-2F076743CCCD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5834742"/>
              <a:ext cx="55669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FB867F-3EB6-5644-AD43-D00EE7B4744C}"/>
                </a:ext>
              </a:extLst>
            </p:cNvPr>
            <p:cNvSpPr/>
            <p:nvPr/>
          </p:nvSpPr>
          <p:spPr bwMode="auto">
            <a:xfrm>
              <a:off x="6739018" y="5693232"/>
              <a:ext cx="5180839" cy="2950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1A27BF-22DA-C24D-A78A-19E12F7A76EA}"/>
                </a:ext>
              </a:extLst>
            </p:cNvPr>
            <p:cNvSpPr txBox="1"/>
            <p:nvPr/>
          </p:nvSpPr>
          <p:spPr>
            <a:xfrm>
              <a:off x="7056988" y="5669657"/>
              <a:ext cx="38527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chemeClr val="bg1"/>
                  </a:solidFill>
                </a:rPr>
                <a:t>Execution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047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uiExpand="1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#7: Share</a:t>
            </a:r>
            <a:r>
              <a:rPr lang="en-US">
                <a:cs typeface="Segoe UI Semibold"/>
              </a:rPr>
              <a:t> resources across executions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2EB22A-31A8-5B46-B8D7-96443D0C7AEB}"/>
              </a:ext>
            </a:extLst>
          </p:cNvPr>
          <p:cNvSpPr txBox="1"/>
          <p:nvPr/>
        </p:nvSpPr>
        <p:spPr>
          <a:xfrm>
            <a:off x="588263" y="1317171"/>
            <a:ext cx="1066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8F44-EDB0-3C47-B383-FC1C442ED305}"/>
              </a:ext>
            </a:extLst>
          </p:cNvPr>
          <p:cNvSpPr/>
          <p:nvPr/>
        </p:nvSpPr>
        <p:spPr>
          <a:xfrm>
            <a:off x="6096000" y="2559531"/>
            <a:ext cx="5635172" cy="1738938"/>
          </a:xfrm>
          <a:prstGeom prst="rect">
            <a:avLst/>
          </a:prstGeom>
          <a:solidFill>
            <a:srgbClr val="EAEAEA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public static void </a:t>
            </a:r>
            <a:r>
              <a:rPr lang="en-US" sz="1800" dirty="0" err="1">
                <a:latin typeface="Consolas" panose="020B0609020204030204" pitchFamily="49" charset="0"/>
              </a:rPr>
              <a:t>MyFunction</a:t>
            </a:r>
            <a:r>
              <a:rPr lang="en-US" sz="1800" dirty="0">
                <a:latin typeface="Consolas" panose="020B0609020204030204" pitchFamily="49" charset="0"/>
              </a:rPr>
              <a:t>(...) {</a:t>
            </a:r>
          </a:p>
          <a:p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   using(</a:t>
            </a:r>
            <a:r>
              <a:rPr lang="en-US" sz="1800" dirty="0" err="1">
                <a:latin typeface="Consolas" panose="020B0609020204030204" pitchFamily="49" charset="0"/>
              </a:rPr>
              <a:t>var</a:t>
            </a:r>
            <a:r>
              <a:rPr lang="en-US" sz="1800" dirty="0">
                <a:latin typeface="Consolas" panose="020B0609020204030204" pitchFamily="49" charset="0"/>
              </a:rPr>
              <a:t> client = new </a:t>
            </a:r>
            <a:r>
              <a:rPr lang="en-US" sz="1800" dirty="0" err="1">
                <a:latin typeface="Consolas" panose="020B0609020204030204" pitchFamily="49" charset="0"/>
              </a:rPr>
              <a:t>HttpClient</a:t>
            </a:r>
            <a:r>
              <a:rPr lang="en-US" sz="1800" dirty="0">
                <a:latin typeface="Consolas" panose="020B0609020204030204" pitchFamily="49" charset="0"/>
              </a:rPr>
              <a:t>())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</a:t>
            </a:r>
            <a:r>
              <a:rPr lang="en-US" sz="1800" dirty="0" err="1">
                <a:latin typeface="Consolas" panose="020B0609020204030204" pitchFamily="49" charset="0"/>
              </a:rPr>
              <a:t>client.PostAsync</a:t>
            </a:r>
            <a:r>
              <a:rPr lang="en-US" sz="1800" dirty="0">
                <a:latin typeface="Consolas" panose="020B0609020204030204" pitchFamily="49" charset="0"/>
              </a:rPr>
              <a:t>(...);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}</a:t>
            </a:r>
          </a:p>
          <a:p>
            <a:endParaRPr lang="en-US" sz="10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}</a:t>
            </a:r>
            <a:endParaRPr lang="en-US" sz="1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DD16A4-224C-014E-B224-63861B019AF3}"/>
              </a:ext>
            </a:extLst>
          </p:cNvPr>
          <p:cNvSpPr txBox="1"/>
          <p:nvPr/>
        </p:nvSpPr>
        <p:spPr>
          <a:xfrm>
            <a:off x="460828" y="1651029"/>
            <a:ext cx="5635172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Every single execution has to instantiate and dispose of </a:t>
            </a:r>
            <a:r>
              <a:rPr lang="en-US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HttpClient</a:t>
            </a: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This is a </a:t>
            </a:r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very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common anti-pattern</a:t>
            </a:r>
          </a:p>
          <a:p>
            <a:pPr algn="l"/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Will result in function running out of available sockets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http://aka.ms/antipattern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804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#7: Share</a:t>
            </a:r>
            <a:r>
              <a:rPr lang="en-US">
                <a:cs typeface="Segoe UI Semibold"/>
              </a:rPr>
              <a:t> resources across executions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2EB22A-31A8-5B46-B8D7-96443D0C7AEB}"/>
              </a:ext>
            </a:extLst>
          </p:cNvPr>
          <p:cNvSpPr txBox="1"/>
          <p:nvPr/>
        </p:nvSpPr>
        <p:spPr>
          <a:xfrm>
            <a:off x="588263" y="1317171"/>
            <a:ext cx="106675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8F44-EDB0-3C47-B383-FC1C442ED305}"/>
              </a:ext>
            </a:extLst>
          </p:cNvPr>
          <p:cNvSpPr/>
          <p:nvPr/>
        </p:nvSpPr>
        <p:spPr>
          <a:xfrm>
            <a:off x="5922046" y="2470079"/>
            <a:ext cx="5994400" cy="1600438"/>
          </a:xfrm>
          <a:prstGeom prst="rect">
            <a:avLst/>
          </a:prstGeom>
          <a:solidFill>
            <a:srgbClr val="EAEAEA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private static </a:t>
            </a:r>
            <a:r>
              <a:rPr lang="en-US" sz="1600" dirty="0" err="1">
                <a:latin typeface="Consolas" panose="020B0609020204030204" pitchFamily="49" charset="0"/>
              </a:rPr>
              <a:t>HttpClient</a:t>
            </a:r>
            <a:r>
              <a:rPr lang="en-US" sz="1600" dirty="0">
                <a:latin typeface="Consolas" panose="020B0609020204030204" pitchFamily="49" charset="0"/>
              </a:rPr>
              <a:t> client = new </a:t>
            </a:r>
            <a:r>
              <a:rPr lang="en-US" sz="1600" dirty="0" err="1">
                <a:latin typeface="Consolas" panose="020B0609020204030204" pitchFamily="49" charset="0"/>
              </a:rPr>
              <a:t>HttpClient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public static void </a:t>
            </a:r>
            <a:r>
              <a:rPr lang="en-US" sz="1600" dirty="0" err="1">
                <a:latin typeface="Consolas" panose="020B0609020204030204" pitchFamily="49" charset="0"/>
              </a:rPr>
              <a:t>MyFunction</a:t>
            </a:r>
            <a:r>
              <a:rPr lang="en-US" sz="1600" dirty="0">
                <a:latin typeface="Consolas" panose="020B0609020204030204" pitchFamily="49" charset="0"/>
              </a:rPr>
              <a:t>(...) {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client.PostAsync</a:t>
            </a:r>
            <a:r>
              <a:rPr lang="en-US" sz="1600" dirty="0">
                <a:latin typeface="Consolas" panose="020B0609020204030204" pitchFamily="49" charset="0"/>
              </a:rPr>
              <a:t>(...);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US" sz="16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DD16A4-224C-014E-B224-63861B019AF3}"/>
              </a:ext>
            </a:extLst>
          </p:cNvPr>
          <p:cNvSpPr txBox="1"/>
          <p:nvPr/>
        </p:nvSpPr>
        <p:spPr>
          <a:xfrm>
            <a:off x="576869" y="1471059"/>
            <a:ext cx="5345177" cy="4739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Single </a:t>
            </a:r>
            <a:r>
              <a:rPr lang="en-US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HttpClient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instantiated once when a function is initialized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Can be re-used safely across executions (over time and in parallel)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Same pattern holds true for other state or clients shared across executions</a:t>
            </a:r>
          </a:p>
        </p:txBody>
      </p:sp>
    </p:spTree>
    <p:extLst>
      <p:ext uri="{BB962C8B-B14F-4D97-AF65-F5344CB8AC3E}">
        <p14:creationId xmlns:p14="http://schemas.microsoft.com/office/powerpoint/2010/main" val="118442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681102"/>
            <a:ext cx="11049000" cy="1357295"/>
          </a:xfrm>
        </p:spPr>
        <p:txBody>
          <a:bodyPr/>
          <a:lstStyle/>
          <a:p>
            <a:pPr algn="ctr"/>
            <a:r>
              <a:rPr lang="en-US" sz="5400"/>
              <a:t>#8</a:t>
            </a:r>
            <a:br>
              <a:rPr lang="en-US" sz="4400"/>
            </a:br>
            <a:r>
              <a:rPr lang="en-US" sz="4400"/>
              <a:t>Diagnose and resolve issues</a:t>
            </a:r>
          </a:p>
        </p:txBody>
      </p:sp>
    </p:spTree>
    <p:extLst>
      <p:ext uri="{BB962C8B-B14F-4D97-AF65-F5344CB8AC3E}">
        <p14:creationId xmlns:p14="http://schemas.microsoft.com/office/powerpoint/2010/main" val="181032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#8: 	Diagnose and resolve issues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13E865-247E-46E5-A9C0-4C1DE4AA4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791" y="1785874"/>
            <a:ext cx="3154230" cy="4401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BF0BB-BD9E-4791-8ABA-16A9440C83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6710680" cy="4235006"/>
          </a:xfrm>
        </p:spPr>
        <p:txBody>
          <a:bodyPr/>
          <a:lstStyle/>
          <a:p>
            <a:r>
              <a:rPr lang="en-US"/>
              <a:t>In the rare occasion of something not working as expected with your functions code …</a:t>
            </a:r>
          </a:p>
          <a:p>
            <a:r>
              <a:rPr lang="en-US"/>
              <a:t>Friendly interface for guided diagnostics</a:t>
            </a:r>
          </a:p>
          <a:p>
            <a:pPr lvl="1"/>
            <a:r>
              <a:rPr lang="en-US"/>
              <a:t>Overall Functions Health Checkup</a:t>
            </a:r>
          </a:p>
          <a:p>
            <a:pPr lvl="1"/>
            <a:r>
              <a:rPr lang="en-US"/>
              <a:t>Out of Memory investigation</a:t>
            </a:r>
          </a:p>
          <a:p>
            <a:pPr lvl="1"/>
            <a:r>
              <a:rPr lang="en-US"/>
              <a:t>Scaling issues</a:t>
            </a:r>
          </a:p>
          <a:p>
            <a:pPr lvl="1"/>
            <a:r>
              <a:rPr lang="en-US"/>
              <a:t>and more …</a:t>
            </a:r>
          </a:p>
          <a:p>
            <a:r>
              <a:rPr lang="en-US"/>
              <a:t>Powered by the functions telemetry available through Application Insights</a:t>
            </a:r>
          </a:p>
        </p:txBody>
      </p:sp>
    </p:spTree>
    <p:extLst>
      <p:ext uri="{BB962C8B-B14F-4D97-AF65-F5344CB8AC3E}">
        <p14:creationId xmlns:p14="http://schemas.microsoft.com/office/powerpoint/2010/main" val="363863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Plan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715137"/>
          </a:xfrm>
        </p:spPr>
        <p:txBody>
          <a:bodyPr/>
          <a:lstStyle/>
          <a:p>
            <a:r>
              <a:rPr lang="en-US" dirty="0"/>
              <a:t>Serverless refresher</a:t>
            </a:r>
          </a:p>
          <a:p>
            <a:pPr lvl="1"/>
            <a:r>
              <a:rPr lang="en-US" i="1" dirty="0"/>
              <a:t>(in case you’ve been busy in the last few years)</a:t>
            </a:r>
          </a:p>
          <a:p>
            <a:endParaRPr lang="en-US" dirty="0"/>
          </a:p>
          <a:p>
            <a:r>
              <a:rPr lang="en-US" dirty="0"/>
              <a:t>Serverless Practical Concepts Around: </a:t>
            </a:r>
          </a:p>
          <a:p>
            <a:pPr lvl="1"/>
            <a:r>
              <a:rPr lang="en-US" dirty="0"/>
              <a:t>Monitoring</a:t>
            </a:r>
          </a:p>
          <a:p>
            <a:pPr lvl="1"/>
            <a:r>
              <a:rPr lang="en-US" dirty="0"/>
              <a:t>Scalability 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Supportability</a:t>
            </a:r>
          </a:p>
          <a:p>
            <a:pPr lvl="1"/>
            <a:r>
              <a:rPr lang="en-US" dirty="0"/>
              <a:t>Performance </a:t>
            </a:r>
          </a:p>
          <a:p>
            <a:endParaRPr lang="en-US" dirty="0"/>
          </a:p>
          <a:p>
            <a:r>
              <a:rPr lang="en-US" dirty="0"/>
              <a:t>Session Format: 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D3FF4AB-088E-4242-8BF8-A5B0B5273053}"/>
              </a:ext>
            </a:extLst>
          </p:cNvPr>
          <p:cNvSpPr txBox="1">
            <a:spLocks/>
          </p:cNvSpPr>
          <p:nvPr/>
        </p:nvSpPr>
        <p:spPr>
          <a:xfrm>
            <a:off x="3660774" y="5535081"/>
            <a:ext cx="626427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Dueling Tips &amp; Secrets 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698E13-0C99-4B38-B28A-F7466443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729" y="0"/>
            <a:ext cx="5030346" cy="496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1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681102"/>
            <a:ext cx="11049000" cy="1357295"/>
          </a:xfrm>
        </p:spPr>
        <p:txBody>
          <a:bodyPr/>
          <a:lstStyle/>
          <a:p>
            <a:pPr algn="ctr"/>
            <a:r>
              <a:rPr lang="en-US" sz="5400"/>
              <a:t>#9</a:t>
            </a:r>
            <a:br>
              <a:rPr lang="en-US" sz="4400"/>
            </a:br>
            <a:r>
              <a:rPr lang="en-US" sz="4400"/>
              <a:t>Analyze your functions performance</a:t>
            </a:r>
          </a:p>
        </p:txBody>
      </p:sp>
    </p:spTree>
    <p:extLst>
      <p:ext uri="{BB962C8B-B14F-4D97-AF65-F5344CB8AC3E}">
        <p14:creationId xmlns:p14="http://schemas.microsoft.com/office/powerpoint/2010/main" val="427447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#9: 	Analyze your functions performance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8263" y="1468400"/>
            <a:ext cx="6818377" cy="502291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Application Insights enabled by default</a:t>
            </a:r>
          </a:p>
          <a:p>
            <a:pPr lvl="1"/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Functions Monitoring blade now powered by AI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Access to rich query language</a:t>
            </a:r>
          </a:p>
          <a:p>
            <a:pPr lvl="1"/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You control how much you emit to AI</a:t>
            </a:r>
          </a:p>
          <a:p>
            <a:pPr lvl="1"/>
            <a:r>
              <a:rPr lang="en-US" b="1"/>
              <a:t>Application Insights</a:t>
            </a:r>
            <a:r>
              <a:rPr lang="en-US"/>
              <a:t>: choosing Data Sampling Rate (retention %)</a:t>
            </a:r>
          </a:p>
          <a:p>
            <a:pPr lvl="1"/>
            <a:r>
              <a:rPr lang="en-US" b="1"/>
              <a:t>Functions</a:t>
            </a:r>
            <a:r>
              <a:rPr lang="en-US"/>
              <a:t>: granular control by frequency, verboseness, categories or retaining aggregated telemetry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EDE2C0-D8F3-4A40-9515-3E169A879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40" y="1747520"/>
            <a:ext cx="4222598" cy="4041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658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681102"/>
            <a:ext cx="11049000" cy="1357295"/>
          </a:xfrm>
        </p:spPr>
        <p:txBody>
          <a:bodyPr/>
          <a:lstStyle/>
          <a:p>
            <a:pPr algn="ctr"/>
            <a:r>
              <a:rPr lang="en-US" sz="5400"/>
              <a:t>#10</a:t>
            </a:r>
            <a:br>
              <a:rPr lang="en-US" sz="4400"/>
            </a:br>
            <a:r>
              <a:rPr lang="en-US" sz="4400"/>
              <a:t>Improving your initial startup time</a:t>
            </a:r>
          </a:p>
        </p:txBody>
      </p:sp>
    </p:spTree>
    <p:extLst>
      <p:ext uri="{BB962C8B-B14F-4D97-AF65-F5344CB8AC3E}">
        <p14:creationId xmlns:p14="http://schemas.microsoft.com/office/powerpoint/2010/main" val="217367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#10: Improving your initial startup time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5620" y="1369314"/>
            <a:ext cx="11534140" cy="4936736"/>
          </a:xfrm>
        </p:spPr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Cold start:</a:t>
            </a:r>
          </a:p>
          <a:p>
            <a:pPr lvl="1"/>
            <a:r>
              <a:rPr lang="en-US" u="sng" dirty="0"/>
              <a:t>Definition</a:t>
            </a:r>
            <a:r>
              <a:rPr lang="en-US" dirty="0"/>
              <a:t>: Increase in latency to execute functions which haven’t been called recently</a:t>
            </a:r>
          </a:p>
          <a:p>
            <a:pPr lvl="1"/>
            <a:r>
              <a:rPr lang="en-US" dirty="0"/>
              <a:t>Varies greatly on a number of factors like language and # of files.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lphaLcPeriod"/>
            </a:pPr>
            <a:endParaRPr lang="en-US" dirty="0"/>
          </a:p>
          <a:p>
            <a:pPr marL="514350" indent="-514350">
              <a:buFont typeface="+mj-lt"/>
              <a:buAutoNum type="alphaLcPeriod"/>
            </a:pPr>
            <a:endParaRPr lang="en-US" dirty="0"/>
          </a:p>
          <a:p>
            <a:pPr marL="514350" indent="-514350">
              <a:buFont typeface="+mj-lt"/>
              <a:buAutoNum type="alphaLcPeriod"/>
            </a:pPr>
            <a:endParaRPr lang="en-US" dirty="0"/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Ways to minimize effects: </a:t>
            </a:r>
          </a:p>
          <a:p>
            <a:pPr lvl="1"/>
            <a:r>
              <a:rPr lang="en-US" dirty="0"/>
              <a:t>Architect your app with cold start in mind </a:t>
            </a:r>
          </a:p>
          <a:p>
            <a:pPr lvl="2"/>
            <a:r>
              <a:rPr lang="en-US" dirty="0"/>
              <a:t>Consider App Service plans (Dedicated mode) to keep functions warm</a:t>
            </a:r>
          </a:p>
          <a:p>
            <a:pPr lvl="2"/>
            <a:r>
              <a:rPr lang="en-US" dirty="0"/>
              <a:t>Reduce app dependencies</a:t>
            </a:r>
          </a:p>
          <a:p>
            <a:pPr lvl="1"/>
            <a:r>
              <a:rPr lang="en-US" dirty="0"/>
              <a:t>For solutions large # of files, use Run-From-Zip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E0FC85F-44C9-447C-A4F2-BB1AF91E49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2944173"/>
              </p:ext>
            </p:extLst>
          </p:nvPr>
        </p:nvGraphicFramePr>
        <p:xfrm>
          <a:off x="1563624" y="2615184"/>
          <a:ext cx="8522207" cy="1760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035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gm="http://schemas.openxmlformats.org/drawingml/2006/diagram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681102"/>
            <a:ext cx="11049000" cy="1357295"/>
          </a:xfrm>
        </p:spPr>
        <p:txBody>
          <a:bodyPr/>
          <a:lstStyle/>
          <a:p>
            <a:pPr algn="ctr"/>
            <a:r>
              <a:rPr lang="en-US" sz="5400"/>
              <a:t>#11</a:t>
            </a:r>
            <a:br>
              <a:rPr lang="en-US" sz="4400"/>
            </a:br>
            <a:r>
              <a:rPr lang="en-US" sz="4400"/>
              <a:t>Communicating with On-Prem resources</a:t>
            </a:r>
          </a:p>
        </p:txBody>
      </p:sp>
    </p:spTree>
    <p:extLst>
      <p:ext uri="{BB962C8B-B14F-4D97-AF65-F5344CB8AC3E}">
        <p14:creationId xmlns:p14="http://schemas.microsoft.com/office/powerpoint/2010/main" val="334713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Picture 387">
            <a:extLst>
              <a:ext uri="{FF2B5EF4-FFF2-40B4-BE49-F238E27FC236}">
                <a16:creationId xmlns:a16="http://schemas.microsoft.com/office/drawing/2014/main" id="{3B2F3224-E31C-47DB-9861-D3432ADA6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15" y="3853767"/>
            <a:ext cx="5695950" cy="1933575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#11: Communicate with On-Prem resources 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613154"/>
            <a:ext cx="6557010" cy="4173450"/>
          </a:xfrm>
        </p:spPr>
        <p:txBody>
          <a:bodyPr/>
          <a:lstStyle/>
          <a:p>
            <a:r>
              <a:rPr lang="en-US" dirty="0"/>
              <a:t>Functions running modes: </a:t>
            </a:r>
          </a:p>
          <a:p>
            <a:pPr marL="742950" lvl="1" indent="-514350">
              <a:buFont typeface="+mj-lt"/>
              <a:buAutoNum type="alphaLcPeriod"/>
            </a:pPr>
            <a:r>
              <a:rPr lang="en-US" b="1" dirty="0"/>
              <a:t>Consumption </a:t>
            </a:r>
            <a:r>
              <a:rPr lang="en-US" dirty="0"/>
              <a:t>(Serverless): cannot connect to local VNET</a:t>
            </a:r>
          </a:p>
          <a:p>
            <a:pPr marL="742950" lvl="1" indent="-514350">
              <a:buFont typeface="+mj-lt"/>
              <a:buAutoNum type="alphaLcPeriod"/>
            </a:pPr>
            <a:r>
              <a:rPr lang="en-US" b="1" dirty="0"/>
              <a:t>Dedicated </a:t>
            </a:r>
            <a:r>
              <a:rPr lang="en-US" dirty="0"/>
              <a:t>(App Service plan): can connect to VNET using point-to-site or Hybrid Connections</a:t>
            </a:r>
          </a:p>
          <a:p>
            <a:pPr marL="742950" lvl="1" indent="-514350">
              <a:buFont typeface="+mj-lt"/>
              <a:buAutoNum type="alphaLcPeriod"/>
            </a:pPr>
            <a:r>
              <a:rPr lang="en-US" b="1" dirty="0"/>
              <a:t>App Service Environment</a:t>
            </a:r>
            <a:r>
              <a:rPr lang="en-US" dirty="0"/>
              <a:t>: function can be part of a VNET (accessed TO and FROM)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Configuring networking (portal):</a:t>
            </a:r>
          </a:p>
          <a:p>
            <a:pPr lvl="1"/>
            <a:r>
              <a:rPr lang="en-US" dirty="0"/>
              <a:t>Function App -&gt; Platform features -&gt; Networking -&gt; VNET Integration | Hybrid Connections</a:t>
            </a:r>
          </a:p>
        </p:txBody>
      </p:sp>
    </p:spTree>
    <p:extLst>
      <p:ext uri="{BB962C8B-B14F-4D97-AF65-F5344CB8AC3E}">
        <p14:creationId xmlns:p14="http://schemas.microsoft.com/office/powerpoint/2010/main" val="111656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681102"/>
            <a:ext cx="11049000" cy="1357295"/>
          </a:xfrm>
        </p:spPr>
        <p:txBody>
          <a:bodyPr/>
          <a:lstStyle/>
          <a:p>
            <a:pPr algn="ctr"/>
            <a:r>
              <a:rPr lang="en-US" sz="5400" dirty="0"/>
              <a:t>#12</a:t>
            </a:r>
            <a:br>
              <a:rPr lang="en-US" sz="4400" dirty="0"/>
            </a:br>
            <a:r>
              <a:rPr lang="en-US" sz="4400" dirty="0"/>
              <a:t>Understanding behavior at high scale</a:t>
            </a:r>
          </a:p>
        </p:txBody>
      </p:sp>
    </p:spTree>
    <p:extLst>
      <p:ext uri="{BB962C8B-B14F-4D97-AF65-F5344CB8AC3E}">
        <p14:creationId xmlns:p14="http://schemas.microsoft.com/office/powerpoint/2010/main" val="11110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#12: Designing for high scale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DE023A8-4AD2-F24A-ABBD-066B10839CB3}"/>
              </a:ext>
            </a:extLst>
          </p:cNvPr>
          <p:cNvSpPr/>
          <p:nvPr/>
        </p:nvSpPr>
        <p:spPr bwMode="auto">
          <a:xfrm>
            <a:off x="-863029" y="1674688"/>
            <a:ext cx="1941816" cy="4643919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3CAB140-AF38-1845-9D0C-678D04E3D672}"/>
              </a:ext>
            </a:extLst>
          </p:cNvPr>
          <p:cNvSpPr/>
          <p:nvPr/>
        </p:nvSpPr>
        <p:spPr bwMode="auto">
          <a:xfrm>
            <a:off x="11118761" y="1674687"/>
            <a:ext cx="1941816" cy="4643919"/>
          </a:xfrm>
          <a:prstGeom prst="ellipse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C97CC-405A-B044-A914-61BC11F334F7}"/>
              </a:ext>
            </a:extLst>
          </p:cNvPr>
          <p:cNvSpPr txBox="1"/>
          <p:nvPr/>
        </p:nvSpPr>
        <p:spPr>
          <a:xfrm rot="5400000">
            <a:off x="-1651504" y="3650397"/>
            <a:ext cx="4479533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City 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63D70CA-AE03-954E-A289-20E78E5F90C7}"/>
              </a:ext>
            </a:extLst>
          </p:cNvPr>
          <p:cNvSpPr txBox="1"/>
          <p:nvPr/>
        </p:nvSpPr>
        <p:spPr>
          <a:xfrm rot="5400000">
            <a:off x="9367016" y="3650397"/>
            <a:ext cx="4479533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City B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DD10AF9-C840-9C45-8DF6-5DCDFE17D221}"/>
              </a:ext>
            </a:extLst>
          </p:cNvPr>
          <p:cNvSpPr/>
          <p:nvPr/>
        </p:nvSpPr>
        <p:spPr bwMode="auto">
          <a:xfrm>
            <a:off x="1756881" y="1828775"/>
            <a:ext cx="7890553" cy="1009397"/>
          </a:xfrm>
          <a:custGeom>
            <a:avLst/>
            <a:gdLst>
              <a:gd name="connsiteX0" fmla="*/ 0 w 7890553"/>
              <a:gd name="connsiteY0" fmla="*/ 934973 h 1009397"/>
              <a:gd name="connsiteX1" fmla="*/ 2260315 w 7890553"/>
              <a:gd name="connsiteY1" fmla="*/ 914425 h 1009397"/>
              <a:gd name="connsiteX2" fmla="*/ 3575407 w 7890553"/>
              <a:gd name="connsiteY2" fmla="*/ 25 h 1009397"/>
              <a:gd name="connsiteX3" fmla="*/ 4849402 w 7890553"/>
              <a:gd name="connsiteY3" fmla="*/ 945247 h 1009397"/>
              <a:gd name="connsiteX4" fmla="*/ 6308332 w 7890553"/>
              <a:gd name="connsiteY4" fmla="*/ 133589 h 1009397"/>
              <a:gd name="connsiteX5" fmla="*/ 7119991 w 7890553"/>
              <a:gd name="connsiteY5" fmla="*/ 976070 h 1009397"/>
              <a:gd name="connsiteX6" fmla="*/ 7890553 w 7890553"/>
              <a:gd name="connsiteY6" fmla="*/ 174686 h 100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90553" h="1009397">
                <a:moveTo>
                  <a:pt x="0" y="934973"/>
                </a:moveTo>
                <a:cubicBezTo>
                  <a:pt x="832207" y="1002611"/>
                  <a:pt x="1664414" y="1070250"/>
                  <a:pt x="2260315" y="914425"/>
                </a:cubicBezTo>
                <a:cubicBezTo>
                  <a:pt x="2856216" y="758600"/>
                  <a:pt x="3143893" y="-5112"/>
                  <a:pt x="3575407" y="25"/>
                </a:cubicBezTo>
                <a:cubicBezTo>
                  <a:pt x="4006921" y="5162"/>
                  <a:pt x="4393914" y="922986"/>
                  <a:pt x="4849402" y="945247"/>
                </a:cubicBezTo>
                <a:cubicBezTo>
                  <a:pt x="5304890" y="967508"/>
                  <a:pt x="5929901" y="128452"/>
                  <a:pt x="6308332" y="133589"/>
                </a:cubicBezTo>
                <a:cubicBezTo>
                  <a:pt x="6686763" y="138726"/>
                  <a:pt x="6856288" y="969221"/>
                  <a:pt x="7119991" y="976070"/>
                </a:cubicBezTo>
                <a:cubicBezTo>
                  <a:pt x="7383694" y="982919"/>
                  <a:pt x="7637123" y="578802"/>
                  <a:pt x="7890553" y="174686"/>
                </a:cubicBezTo>
              </a:path>
            </a:pathLst>
          </a:cu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ailboat">
            <a:extLst>
              <a:ext uri="{FF2B5EF4-FFF2-40B4-BE49-F238E27FC236}">
                <a16:creationId xmlns:a16="http://schemas.microsoft.com/office/drawing/2014/main" id="{E33EAC72-4DAD-6046-B459-55F5924C6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0409" y="3479721"/>
            <a:ext cx="1083276" cy="1083276"/>
          </a:xfrm>
          <a:prstGeom prst="rect">
            <a:avLst/>
          </a:prstGeom>
        </p:spPr>
      </p:pic>
      <p:pic>
        <p:nvPicPr>
          <p:cNvPr id="77" name="Graphic 76" descr="Sailboat">
            <a:extLst>
              <a:ext uri="{FF2B5EF4-FFF2-40B4-BE49-F238E27FC236}">
                <a16:creationId xmlns:a16="http://schemas.microsoft.com/office/drawing/2014/main" id="{FD719E87-050F-BC43-A207-CE1E69B90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2192" y="4888391"/>
            <a:ext cx="1083276" cy="1083276"/>
          </a:xfrm>
          <a:prstGeom prst="rect">
            <a:avLst/>
          </a:prstGeom>
        </p:spPr>
      </p:pic>
      <p:pic>
        <p:nvPicPr>
          <p:cNvPr id="78" name="Graphic 77" descr="Sailboat">
            <a:extLst>
              <a:ext uri="{FF2B5EF4-FFF2-40B4-BE49-F238E27FC236}">
                <a16:creationId xmlns:a16="http://schemas.microsoft.com/office/drawing/2014/main" id="{5E4CC30B-A8FE-7748-AB87-162EDAED3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0409" y="2075671"/>
            <a:ext cx="1083276" cy="108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1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4 0.01366 C 0.01484 0.0125 0.00664 0.0169 0.1026 0.01366 C 0.10768 0.01366 0.11276 0.0125 0.11784 0.01204 L 0.13815 0.01019 C 0.14219 0.00972 0.14622 0.0088 0.15026 0.00834 C 0.16445 0.00648 0.16992 0.00625 0.18476 0.00486 L 0.28203 0.00648 C 0.29258 0.00695 0.30651 0.00834 0.31758 0.01019 L 0.3388 0.01366 C 0.34049 0.01435 0.34219 0.01505 0.34388 0.01551 C 0.34687 0.01621 0.35 0.0169 0.35299 0.01736 C 0.375 0.0213 0.35273 0.0169 0.37734 0.02084 C 0.38034 0.02153 0.38346 0.02246 0.38646 0.02269 C 0.43125 0.02871 0.52357 0.02616 0.53646 0.02639 L 0.56185 0.02986 C 0.56588 0.03056 0.56992 0.03102 0.57396 0.03172 L 0.58307 0.03357 C 0.6013 0.03658 0.58906 0.0338 0.60234 0.03704 L 0.64596 0.03542 C 0.65664 0.03449 0.64779 0.03172 0.65612 0.03542 C 0.65573 0.04074 0.65534 0.04607 0.65508 0.05162 C 0.65456 0.06042 0.65456 0.06945 0.65404 0.07847 C 0.6539 0.08056 0.65273 0.09352 0.65195 0.09653 C 0.65104 0.10023 0.64857 0.10486 0.64687 0.10741 C 0.64206 0.11482 0.64401 0.11111 0.6388 0.11644 C 0.63776 0.11736 0.63685 0.11875 0.63581 0.11991 C 0.6345 0.1213 0.63307 0.12222 0.63177 0.12361 C 0.63034 0.12523 0.62917 0.12732 0.62773 0.12894 C 0.62409 0.13287 0.61927 0.13519 0.61549 0.13797 C 0.61406 0.13889 0.61289 0.14074 0.61146 0.14144 C 0.59974 0.14908 0.60482 0.14491 0.59726 0.14885 C 0.59622 0.14931 0.59531 0.15 0.59427 0.15047 C 0.59023 0.15255 0.58633 0.15394 0.58203 0.15417 C 0.56549 0.1551 0.54896 0.15533 0.53242 0.15602 C 0.51575 0.15926 0.52799 0.15718 0.50299 0.15949 L 0.48581 0.16135 C 0.48099 0.16181 0.4763 0.16297 0.47161 0.1632 L 0.40065 0.16505 L 0.32864 0.1632 L 0.28711 0.16135 C 0.28411 0.16111 0.28099 0.16019 0.27799 0.15949 C 0.24752 0.15417 0.28138 0.16065 0.25976 0.15602 C 0.25677 0.15533 0.25364 0.15486 0.25065 0.15417 C 0.24896 0.15371 0.24726 0.15278 0.24557 0.15232 C 0.24154 0.15116 0.2375 0.14977 0.23346 0.14885 C 0.23138 0.14815 0.22252 0.14607 0.22018 0.14514 C 0.20729 0.13982 0.21849 0.14306 0.20807 0.13982 C 0.18607 0.13287 0.20534 0.13959 0.18581 0.13264 L 0.18073 0.13079 C 0.17904 0.12963 0.17734 0.12801 0.17565 0.12709 C 0.17226 0.12547 0.16549 0.12361 0.16549 0.12385 C 0.1638 0.12222 0.16211 0.12084 0.16042 0.11991 C 0.15872 0.11898 0.15078 0.11667 0.14922 0.11644 C 0.14765 0.11505 0.14596 0.11366 0.14427 0.11273 C 0.14219 0.11181 0.1401 0.11158 0.13815 0.11088 C 0.13672 0.11042 0.13542 0.10972 0.13411 0.10903 C 0.13307 0.10857 0.13203 0.10787 0.13099 0.10741 C 0.12969 0.10672 0.12838 0.10625 0.12695 0.10556 C 0.1168 0.10047 0.13255 0.10764 0.11992 0.10185 C 0.10963 0.09283 0.12435 0.10533 0.10677 0.09283 C 0.10508 0.09167 0.10338 0.09028 0.10169 0.08935 C 0.10026 0.08866 0.09896 0.0882 0.09765 0.0875 C 0.08802 0.08264 0.10338 0.08935 0.08945 0.08403 C 0.08815 0.08334 0.08672 0.08287 0.08542 0.08218 C 0.08372 0.08102 0.08216 0.0794 0.08034 0.07847 C 0.07838 0.07755 0.0763 0.07732 0.07422 0.07685 C 0.07331 0.07616 0.07226 0.07547 0.07122 0.075 C 0.06784 0.07315 0.06562 0.07269 0.06211 0.0713 C 0.06081 0.07014 0.0595 0.06875 0.05807 0.06783 C 0.05677 0.0669 0.05534 0.06667 0.05404 0.06597 C 0.05299 0.06551 0.05195 0.06459 0.05091 0.06412 C 0.04961 0.06343 0.04818 0.0632 0.04687 0.06227 C 0.04544 0.06135 0.04427 0.05972 0.04284 0.0588 C 0.04193 0.0581 0.04088 0.05764 0.03984 0.05695 C 0.03112 0.04653 0.04219 0.05903 0.03372 0.05162 C 0.03268 0.05047 0.03177 0.04885 0.03073 0.04792 C 0.02877 0.0463 0.02643 0.04653 0.02461 0.04445 C 0.02357 0.04306 0.02265 0.04167 0.02161 0.04074 C 0.01966 0.03912 0.01758 0.03797 0.01549 0.03704 C 0.01419 0.03658 0.00989 0.03472 0.00846 0.03357 C 0.00052 0.02662 0.00989 0.03264 0.00234 0.02824 C 0.00169 0.02639 0.0013 0.02408 0.00026 0.02269 C -0.00052 0.02153 -0.00182 0.02199 -0.00274 0.02084 C -0.00352 0.02014 -0.02031 0.01505 -0.00274 0.01366 Z " pathEditMode="relative" rAng="0" ptsTypes="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39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4 0.01366 C 0.01484 0.0125 0.00664 0.0169 0.1026 0.01366 C 0.10768 0.01366 0.11276 0.0125 0.11784 0.01204 L 0.13815 0.01019 C 0.14219 0.00972 0.14622 0.0088 0.15026 0.00834 C 0.16445 0.00648 0.16992 0.00625 0.18476 0.00486 L 0.28203 0.00648 C 0.29258 0.00695 0.30651 0.00834 0.31758 0.01019 L 0.3388 0.01366 C 0.34049 0.01435 0.34219 0.01505 0.34388 0.01551 C 0.34687 0.01621 0.35 0.0169 0.35299 0.01736 C 0.375 0.0213 0.35273 0.0169 0.37734 0.02084 C 0.38034 0.02153 0.38346 0.02246 0.38646 0.02269 C 0.43125 0.02871 0.52357 0.02616 0.53646 0.02639 L 0.56185 0.02986 C 0.56588 0.03056 0.56992 0.03102 0.57396 0.03172 L 0.58307 0.03357 C 0.6013 0.03658 0.58906 0.0338 0.60234 0.03704 L 0.64596 0.03542 C 0.65664 0.03449 0.64779 0.03172 0.65612 0.03542 C 0.65573 0.04074 0.65534 0.04607 0.65508 0.05162 C 0.65456 0.06042 0.65456 0.06945 0.65404 0.07847 C 0.6539 0.08056 0.65273 0.09352 0.65195 0.09653 C 0.65104 0.10023 0.64857 0.10486 0.64687 0.10741 C 0.64206 0.11482 0.64401 0.11111 0.6388 0.11644 C 0.63776 0.11736 0.63685 0.11875 0.63581 0.11991 C 0.6345 0.1213 0.63307 0.12222 0.63177 0.12361 C 0.63034 0.12523 0.62917 0.12732 0.62773 0.12894 C 0.62409 0.13287 0.61927 0.13519 0.61549 0.13797 C 0.61406 0.13889 0.61289 0.14074 0.61146 0.14144 C 0.59974 0.14908 0.60482 0.14491 0.59726 0.14885 C 0.59622 0.14931 0.59531 0.15 0.59427 0.15047 C 0.59023 0.15255 0.58633 0.15394 0.58203 0.15417 C 0.56549 0.1551 0.54896 0.15533 0.53242 0.15602 C 0.51575 0.15926 0.52799 0.15718 0.50299 0.15949 L 0.48581 0.16135 C 0.48099 0.16181 0.4763 0.16297 0.47161 0.1632 L 0.40065 0.16505 L 0.32864 0.1632 L 0.28711 0.16135 C 0.28411 0.16111 0.28099 0.16019 0.27799 0.15949 C 0.24752 0.15417 0.28138 0.16065 0.25976 0.15602 C 0.25677 0.15533 0.25364 0.15486 0.25065 0.15417 C 0.24896 0.15371 0.24726 0.15278 0.24557 0.15232 C 0.24154 0.15116 0.2375 0.14977 0.23346 0.14885 C 0.23138 0.14815 0.22252 0.14607 0.22018 0.14514 C 0.20729 0.13982 0.21849 0.14306 0.20807 0.13982 C 0.18607 0.13287 0.20534 0.13959 0.18581 0.13264 L 0.18073 0.13079 C 0.17904 0.12963 0.17734 0.12801 0.17565 0.12709 C 0.17226 0.12547 0.16549 0.12361 0.16549 0.12385 C 0.1638 0.12222 0.16211 0.12084 0.16042 0.11991 C 0.15872 0.11898 0.15078 0.11667 0.14922 0.11644 C 0.14765 0.11505 0.14596 0.11366 0.14427 0.11273 C 0.14219 0.11181 0.1401 0.11158 0.13815 0.11088 C 0.13672 0.11042 0.13542 0.10972 0.13411 0.10903 C 0.13307 0.10857 0.13203 0.10787 0.13099 0.10741 C 0.12969 0.10672 0.12838 0.10625 0.12695 0.10556 C 0.1168 0.10047 0.13255 0.10764 0.11992 0.10185 C 0.10963 0.09283 0.12435 0.10533 0.10677 0.09283 C 0.10508 0.09167 0.10338 0.09028 0.10169 0.08935 C 0.10026 0.08866 0.09896 0.0882 0.09765 0.0875 C 0.08802 0.08264 0.10338 0.08935 0.08945 0.08403 C 0.08815 0.08334 0.08672 0.08287 0.08542 0.08218 C 0.08372 0.08102 0.08216 0.0794 0.08034 0.07847 C 0.07838 0.07755 0.0763 0.07732 0.07422 0.07685 C 0.07331 0.07616 0.07226 0.07547 0.07122 0.075 C 0.06784 0.07315 0.06562 0.07269 0.06211 0.0713 C 0.06081 0.07014 0.0595 0.06875 0.05807 0.06783 C 0.05677 0.0669 0.05534 0.06667 0.05404 0.06597 C 0.05299 0.06551 0.05195 0.06459 0.05091 0.06412 C 0.04961 0.06343 0.04818 0.0632 0.04687 0.06227 C 0.04544 0.06135 0.04427 0.05972 0.04284 0.0588 C 0.04193 0.0581 0.04088 0.05764 0.03984 0.05695 C 0.03112 0.04653 0.04219 0.05903 0.03372 0.05162 C 0.03268 0.05047 0.03177 0.04885 0.03073 0.04792 C 0.02877 0.0463 0.02643 0.04653 0.02461 0.04445 C 0.02357 0.04306 0.02265 0.04167 0.02161 0.04074 C 0.01966 0.03912 0.01758 0.03797 0.01549 0.03704 C 0.01419 0.03658 0.00989 0.03472 0.00846 0.03357 C 0.00052 0.02662 0.00989 0.03264 0.00234 0.02824 C 0.00169 0.02639 0.0013 0.02408 0.00026 0.02269 C -0.00052 0.02153 -0.00182 0.02199 -0.00274 0.02084 C -0.00352 0.02014 -0.02031 0.01505 -0.00274 0.01366 Z " pathEditMode="relative" rAng="0" ptsTypes="AAAAAAAAAAAAAAAAAAAAAAAAAAAAAAAAAAAAAAAAAAAAAAAAAAAAAAAAAAAAAAAAAAAAAAAAAAAAAAAAAAAA">
                                      <p:cBhvr>
                                        <p:cTn id="2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39" y="713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4 0.01366 C 0.01484 0.0125 0.00664 0.0169 0.1026 0.01366 C 0.10768 0.01366 0.11276 0.0125 0.11784 0.01204 L 0.13815 0.01019 C 0.14219 0.00972 0.14622 0.0088 0.15026 0.00834 C 0.16445 0.00648 0.16992 0.00625 0.18476 0.00486 L 0.28203 0.00648 C 0.29258 0.00695 0.30651 0.00834 0.31758 0.01019 L 0.3388 0.01366 C 0.34049 0.01435 0.34219 0.01505 0.34388 0.01551 C 0.34687 0.01621 0.35 0.0169 0.35299 0.01736 C 0.375 0.0213 0.35273 0.0169 0.37734 0.02084 C 0.38034 0.02153 0.38346 0.02246 0.38646 0.02269 C 0.43125 0.02871 0.52357 0.02616 0.53646 0.02639 L 0.56185 0.02986 C 0.56588 0.03056 0.56992 0.03102 0.57396 0.03172 L 0.58307 0.03357 C 0.6013 0.03658 0.58906 0.0338 0.60234 0.03704 L 0.64596 0.03542 C 0.65664 0.03449 0.64779 0.03172 0.65612 0.03542 C 0.65573 0.04074 0.65534 0.04607 0.65508 0.05162 C 0.65456 0.06042 0.65456 0.06945 0.65404 0.07847 C 0.6539 0.08056 0.65273 0.09352 0.65195 0.09653 C 0.65104 0.10023 0.64857 0.10486 0.64687 0.10741 C 0.64206 0.11482 0.64401 0.11111 0.6388 0.11644 C 0.63776 0.11736 0.63685 0.11875 0.63581 0.11991 C 0.6345 0.1213 0.63307 0.12222 0.63177 0.12361 C 0.63034 0.12523 0.62917 0.12732 0.62773 0.12894 C 0.62409 0.13287 0.61927 0.13519 0.61549 0.13797 C 0.61406 0.13889 0.61289 0.14074 0.61146 0.14144 C 0.59974 0.14908 0.60482 0.14491 0.59726 0.14885 C 0.59622 0.14931 0.59531 0.15 0.59427 0.15047 C 0.59023 0.15255 0.58633 0.15394 0.58203 0.15417 C 0.56549 0.1551 0.54896 0.15533 0.53242 0.15602 C 0.51575 0.15926 0.52799 0.15718 0.50299 0.15949 L 0.48581 0.16135 C 0.48099 0.16181 0.4763 0.16297 0.47161 0.1632 L 0.40065 0.16505 L 0.32864 0.1632 L 0.28711 0.16135 C 0.28411 0.16111 0.28099 0.16019 0.27799 0.15949 C 0.24752 0.15417 0.28138 0.16065 0.25976 0.15602 C 0.25677 0.15533 0.25364 0.15486 0.25065 0.15417 C 0.24896 0.15371 0.24726 0.15278 0.24557 0.15232 C 0.24154 0.15116 0.2375 0.14977 0.23346 0.14885 C 0.23138 0.14815 0.22252 0.14607 0.22018 0.14514 C 0.20729 0.13982 0.21849 0.14306 0.20807 0.13982 C 0.18607 0.13287 0.20534 0.13959 0.18581 0.13264 L 0.18073 0.13079 C 0.17904 0.12963 0.17734 0.12801 0.17565 0.12709 C 0.17226 0.12547 0.16549 0.12361 0.16549 0.12385 C 0.1638 0.12222 0.16211 0.12084 0.16042 0.11991 C 0.15872 0.11898 0.15078 0.11667 0.14922 0.11644 C 0.14765 0.11505 0.14596 0.11366 0.14427 0.11273 C 0.14219 0.11181 0.1401 0.11158 0.13815 0.11088 C 0.13672 0.11042 0.13542 0.10972 0.13411 0.10903 C 0.13307 0.10857 0.13203 0.10787 0.13099 0.10741 C 0.12969 0.10672 0.12838 0.10625 0.12695 0.10556 C 0.1168 0.10047 0.13255 0.10764 0.11992 0.10185 C 0.10963 0.09283 0.12435 0.10533 0.10677 0.09283 C 0.10508 0.09167 0.10338 0.09028 0.10169 0.08935 C 0.10026 0.08866 0.09896 0.0882 0.09765 0.0875 C 0.08802 0.08264 0.10338 0.08935 0.08945 0.08403 C 0.08815 0.08334 0.08672 0.08287 0.08542 0.08218 C 0.08372 0.08102 0.08216 0.0794 0.08034 0.07847 C 0.07838 0.07755 0.0763 0.07732 0.07422 0.07685 C 0.07331 0.07616 0.07226 0.07547 0.07122 0.075 C 0.06784 0.07315 0.06562 0.07269 0.06211 0.0713 C 0.06081 0.07014 0.0595 0.06875 0.05807 0.06783 C 0.05677 0.0669 0.05534 0.06667 0.05404 0.06597 C 0.05299 0.06551 0.05195 0.06459 0.05091 0.06412 C 0.04961 0.06343 0.04818 0.0632 0.04687 0.06227 C 0.04544 0.06135 0.04427 0.05972 0.04284 0.0588 C 0.04193 0.0581 0.04088 0.05764 0.03984 0.05695 C 0.03112 0.04653 0.04219 0.05903 0.03372 0.05162 C 0.03268 0.05047 0.03177 0.04885 0.03073 0.04792 C 0.02877 0.0463 0.02643 0.04653 0.02461 0.04445 C 0.02357 0.04306 0.02265 0.04167 0.02161 0.04074 C 0.01966 0.03912 0.01758 0.03797 0.01549 0.03704 C 0.01419 0.03658 0.00989 0.03472 0.00846 0.03357 C 0.00052 0.02662 0.00989 0.03264 0.00234 0.02824 C 0.00169 0.02639 0.0013 0.02408 0.00026 0.02269 C -0.00052 0.02153 -0.00182 0.02199 -0.00274 0.02084 C -0.00352 0.02014 -0.02031 0.01505 -0.00274 0.01366 Z " pathEditMode="relative" rAng="0" ptsTypes="AAAAAAAAAAAAAAAAAAAAAAAAAAAAAAAAAAAAAAAA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39" y="713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6 0.01366 C 0.01354 0.01922 0.00052 0.01667 0.04687 0.01366 C 0.04857 0.01343 0.05026 0.0125 0.05195 0.01181 C 0.05742 0.00972 0.05495 0.00996 0.06107 0.0081 C 0.06341 0.00741 0.06575 0.00718 0.0681 0.00648 C 0.07617 0.00371 0.06784 0.0051 0.07721 0.00278 C 0.08021 0.00209 0.08333 0.00162 0.08633 0.00093 C 0.08841 0.00047 0.09036 -0.00023 0.09245 -0.00069 C 0.10065 -0.00278 0.12057 -0.00555 0.12487 -0.00625 L 0.13906 -0.0081 C 0.15052 -0.00972 0.14883 -0.01088 0.16237 -0.01157 C 0.18099 -0.0125 0.19948 -0.01273 0.2181 -0.01342 C 0.28698 -0.02106 0.23971 -0.01713 0.36002 -0.01528 L 0.42383 -0.0081 C 0.43073 -0.00648 0.43502 -0.00532 0.44206 -0.0044 C 0.44713 -0.0037 0.45221 -0.00324 0.45729 -0.00254 L 0.46953 -0.00069 C 0.47252 -0.00023 0.47552 0.0007 0.47864 0.00093 C 0.51146 0.0051 0.51263 0.00463 0.54544 0.00648 L 0.57591 0.01181 C 0.57825 0.01227 0.5806 0.01297 0.58294 0.01366 C 0.58463 0.01412 0.58633 0.01505 0.58802 0.01551 C 0.59114 0.01621 0.59414 0.01667 0.59713 0.01713 L 0.62956 0.02269 C 0.63203 0.02315 0.63437 0.02385 0.63672 0.02454 C 0.63776 0.025 0.63867 0.0257 0.63971 0.02616 C 0.64349 0.02824 0.64388 0.02709 0.64687 0.03172 C 0.64896 0.03496 0.65299 0.04236 0.65299 0.04236 L 0.64883 0.06412 C 0.64883 0.06412 0.64687 0.07477 0.64687 0.07477 L 0.64075 0.09097 C 0.6401 0.09283 0.63906 0.09445 0.6388 0.09653 C 0.63841 0.09815 0.63841 0.10023 0.63776 0.10185 C 0.63659 0.10463 0.63489 0.10648 0.63372 0.10903 C 0.62995 0.11644 0.62995 0.1206 0.62461 0.12709 C 0.62357 0.12824 0.62239 0.12917 0.62148 0.13056 C 0.61654 0.13797 0.62005 0.13635 0.61237 0.14329 C 0.61107 0.14445 0.60976 0.14584 0.60833 0.14676 C 0.60833 0.14676 0.60078 0.15139 0.59922 0.15232 C 0.59818 0.15278 0.59713 0.15347 0.59622 0.15417 C 0.59453 0.15533 0.59284 0.15695 0.59114 0.15764 C 0.58776 0.15926 0.58099 0.16135 0.58099 0.16135 C 0.57956 0.1625 0.57838 0.16412 0.57695 0.16482 C 0.57526 0.16574 0.57357 0.16597 0.57187 0.16667 C 0.57044 0.16713 0.56914 0.16783 0.56784 0.16852 C 0.56575 0.16968 0.5638 0.17107 0.56172 0.17199 C 0.55846 0.17361 0.5526 0.175 0.54961 0.1757 C 0.54388 0.17894 0.54427 0.1794 0.53542 0.1794 C 0.50664 0.1794 0.47786 0.17801 0.44922 0.17755 C 0.43502 0.17246 0.45755 0.1801 0.43294 0.17385 C 0.42956 0.17292 0.4263 0.17107 0.42292 0.17037 C 0.41979 0.16968 0.4168 0.16922 0.41367 0.16852 C 0.41198 0.16806 0.41042 0.16713 0.40872 0.16667 C 0.4056 0.16597 0.4026 0.16574 0.39948 0.16482 C 0.39609 0.16389 0.39284 0.16204 0.38945 0.16135 C 0.36706 0.15695 0.39492 0.16227 0.36914 0.15764 C 0.36614 0.15718 0.36302 0.15625 0.36002 0.15579 C 0.35456 0.1551 0.34922 0.15463 0.34375 0.15417 C 0.33945 0.15347 0.33502 0.15255 0.3306 0.15232 C 0.31953 0.15139 0.30833 0.15116 0.29713 0.15047 C 0.28463 0.14676 0.29609 0.14977 0.27487 0.14676 C 0.27148 0.1463 0.2681 0.1456 0.26471 0.14514 C 0.26068 0.14445 0.25664 0.14398 0.2526 0.14329 C 0.25026 0.14283 0.24792 0.1419 0.24544 0.14144 C 0.2418 0.14074 0.23802 0.14028 0.23437 0.13959 C 0.23268 0.13912 0.23099 0.13866 0.2293 0.13797 C 0.22656 0.13681 0.22396 0.13519 0.22109 0.13426 C 0.21914 0.13357 0.21706 0.13334 0.2151 0.13241 C 0.21406 0.13195 0.21302 0.13102 0.21198 0.13056 C 0.20963 0.12986 0.20729 0.1294 0.20495 0.12894 L 0.19883 0.12523 C 0.19779 0.12477 0.19687 0.12385 0.19583 0.12338 C 0.19088 0.12222 0.18828 0.12176 0.18359 0.11991 C 0.17956 0.11806 0.17526 0.11783 0.17148 0.11435 C 0.16029 0.1044 0.17825 0.11968 0.15729 0.10718 C 0.14349 0.09908 0.14935 0.10162 0.1401 0.09815 C 0.1237 0.08588 0.1414 0.09815 0.12695 0.09097 C 0.12513 0.09028 0.12357 0.08866 0.12187 0.0875 C 0.11966 0.08588 0.11706 0.08472 0.11471 0.0838 C 0.11094 0.08241 0.10807 0.08241 0.10456 0.08033 C 0.10286 0.07917 0.10117 0.07801 0.09948 0.07662 C 0.09844 0.0757 0.09765 0.07385 0.09648 0.07315 C 0.09518 0.07199 0.09375 0.07199 0.09245 0.0713 C 0.09036 0.07014 0.08841 0.06875 0.08633 0.0676 L 0.08021 0.06412 C 0.0793 0.06343 0.07825 0.06273 0.07721 0.06227 C 0.07448 0.06111 0.07174 0.06019 0.06914 0.05857 C 0.0681 0.0581 0.06706 0.05741 0.06614 0.05695 C 0.06341 0.05556 0.06068 0.05486 0.05794 0.05324 C 0.05599 0.05209 0.05364 0.05185 0.05195 0.04954 C 0.05091 0.04838 0.05 0.04699 0.04883 0.04607 C 0.04752 0.04514 0.04609 0.04491 0.04479 0.04422 C 0.04271 0.04306 0.04075 0.0419 0.03867 0.04074 C 0.03776 0.04005 0.03659 0.03959 0.03568 0.03889 C 0.03437 0.03773 0.03307 0.03611 0.03164 0.03519 C 0.02969 0.0338 0.0276 0.03264 0.02552 0.03172 L 0.01745 0.02801 C 0.01263 0.02222 0.01549 0.025 0.00833 0.02084 L 0.00221 0.01713 C -0.00052 0.01597 -0.00781 0.01019 -0.00586 0.01366 L -0.00391 0.01713 " pathEditMode="relative" ptsTypes="AAAAAAAAAAAAAAAAAAAAAAAAAAAAAAAAAAAAAAAAAAAAAAAAAAAAAAAAAAAAAAAAAAAAAAAAAAAAAAAAAAAAAAAAAAAAAAAAAAA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#12: Designing for high scale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5C5CB69-3B40-6844-AE6E-AE800E33FAD7}"/>
              </a:ext>
            </a:extLst>
          </p:cNvPr>
          <p:cNvGrpSpPr/>
          <p:nvPr/>
        </p:nvGrpSpPr>
        <p:grpSpPr>
          <a:xfrm>
            <a:off x="216626" y="5011697"/>
            <a:ext cx="3321231" cy="1045029"/>
            <a:chOff x="271055" y="3331028"/>
            <a:chExt cx="3321231" cy="104502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78FB5C-DBAC-FF40-9A4A-FA77D1194D77}"/>
                </a:ext>
              </a:extLst>
            </p:cNvPr>
            <p:cNvSpPr/>
            <p:nvPr/>
          </p:nvSpPr>
          <p:spPr bwMode="auto">
            <a:xfrm>
              <a:off x="827749" y="3331028"/>
              <a:ext cx="2764537" cy="1045029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Function Instance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9637CC-8C7D-D24A-B1C2-1BF998C6C04C}"/>
                </a:ext>
              </a:extLst>
            </p:cNvPr>
            <p:cNvCxnSpPr>
              <a:cxnSpLocks/>
            </p:cNvCxnSpPr>
            <p:nvPr/>
          </p:nvCxnSpPr>
          <p:spPr>
            <a:xfrm>
              <a:off x="271055" y="3603168"/>
              <a:ext cx="55669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C3658B0-4E08-7541-95C5-E35395D2131D}"/>
                </a:ext>
              </a:extLst>
            </p:cNvPr>
            <p:cNvCxnSpPr>
              <a:cxnSpLocks/>
            </p:cNvCxnSpPr>
            <p:nvPr/>
          </p:nvCxnSpPr>
          <p:spPr>
            <a:xfrm>
              <a:off x="271055" y="3864425"/>
              <a:ext cx="55669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92CB9D3-8938-6742-B159-F5641E7077D0}"/>
                </a:ext>
              </a:extLst>
            </p:cNvPr>
            <p:cNvCxnSpPr>
              <a:cxnSpLocks/>
            </p:cNvCxnSpPr>
            <p:nvPr/>
          </p:nvCxnSpPr>
          <p:spPr>
            <a:xfrm>
              <a:off x="271055" y="4103911"/>
              <a:ext cx="55669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4241122E-AF83-C043-A164-95FF829AB33C}"/>
              </a:ext>
            </a:extLst>
          </p:cNvPr>
          <p:cNvSpPr/>
          <p:nvPr/>
        </p:nvSpPr>
        <p:spPr bwMode="auto">
          <a:xfrm>
            <a:off x="4826800" y="1468400"/>
            <a:ext cx="5593734" cy="3309257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 Function Instance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B35D337-0769-3C41-BA43-62952D32BA0E}"/>
              </a:ext>
            </a:extLst>
          </p:cNvPr>
          <p:cNvCxnSpPr>
            <a:cxnSpLocks/>
          </p:cNvCxnSpPr>
          <p:nvPr/>
        </p:nvCxnSpPr>
        <p:spPr>
          <a:xfrm>
            <a:off x="4270106" y="3079485"/>
            <a:ext cx="55669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86F19D6-954F-4E40-AF42-C7EADAC2C286}"/>
              </a:ext>
            </a:extLst>
          </p:cNvPr>
          <p:cNvCxnSpPr>
            <a:cxnSpLocks/>
          </p:cNvCxnSpPr>
          <p:nvPr/>
        </p:nvCxnSpPr>
        <p:spPr>
          <a:xfrm>
            <a:off x="4270106" y="3493142"/>
            <a:ext cx="55669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C129CBC-09B2-2744-940E-7A1C53D08004}"/>
              </a:ext>
            </a:extLst>
          </p:cNvPr>
          <p:cNvCxnSpPr>
            <a:cxnSpLocks/>
          </p:cNvCxnSpPr>
          <p:nvPr/>
        </p:nvCxnSpPr>
        <p:spPr>
          <a:xfrm>
            <a:off x="4270106" y="3906799"/>
            <a:ext cx="55669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7EA734-CA96-6C48-A457-7D418CB3B7E2}"/>
              </a:ext>
            </a:extLst>
          </p:cNvPr>
          <p:cNvCxnSpPr>
            <a:cxnSpLocks/>
          </p:cNvCxnSpPr>
          <p:nvPr/>
        </p:nvCxnSpPr>
        <p:spPr>
          <a:xfrm>
            <a:off x="4270106" y="4298685"/>
            <a:ext cx="55669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3D1BE2F-C84D-8A42-98B5-205DE3593CB8}"/>
              </a:ext>
            </a:extLst>
          </p:cNvPr>
          <p:cNvSpPr/>
          <p:nvPr/>
        </p:nvSpPr>
        <p:spPr bwMode="auto">
          <a:xfrm>
            <a:off x="4966792" y="2273943"/>
            <a:ext cx="5366657" cy="237308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82688C-8935-384F-946F-8A33808FB091}"/>
              </a:ext>
            </a:extLst>
          </p:cNvPr>
          <p:cNvSpPr/>
          <p:nvPr/>
        </p:nvSpPr>
        <p:spPr bwMode="auto">
          <a:xfrm>
            <a:off x="5065524" y="4157175"/>
            <a:ext cx="5180839" cy="295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AAB70A-2D0A-914F-B2BC-782690F0F51B}"/>
              </a:ext>
            </a:extLst>
          </p:cNvPr>
          <p:cNvSpPr/>
          <p:nvPr/>
        </p:nvSpPr>
        <p:spPr bwMode="auto">
          <a:xfrm>
            <a:off x="5065524" y="3765289"/>
            <a:ext cx="5180839" cy="2733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16EE25F-ABC9-5248-9D12-5EEBB9701CA6}"/>
              </a:ext>
            </a:extLst>
          </p:cNvPr>
          <p:cNvSpPr/>
          <p:nvPr/>
        </p:nvSpPr>
        <p:spPr bwMode="auto">
          <a:xfrm>
            <a:off x="5065523" y="3351631"/>
            <a:ext cx="5180840" cy="295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3C9FA13-8231-9245-9511-BF13CD30F833}"/>
              </a:ext>
            </a:extLst>
          </p:cNvPr>
          <p:cNvSpPr/>
          <p:nvPr/>
        </p:nvSpPr>
        <p:spPr bwMode="auto">
          <a:xfrm>
            <a:off x="5065522" y="2937973"/>
            <a:ext cx="5180841" cy="295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5AE0CD-8056-B94C-A7AC-75377C45C99C}"/>
              </a:ext>
            </a:extLst>
          </p:cNvPr>
          <p:cNvSpPr txBox="1"/>
          <p:nvPr/>
        </p:nvSpPr>
        <p:spPr>
          <a:xfrm>
            <a:off x="5065522" y="2404571"/>
            <a:ext cx="3852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Function App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7F8D15-0032-A341-B333-8B825646D605}"/>
              </a:ext>
            </a:extLst>
          </p:cNvPr>
          <p:cNvSpPr txBox="1"/>
          <p:nvPr/>
        </p:nvSpPr>
        <p:spPr>
          <a:xfrm>
            <a:off x="5372608" y="2925596"/>
            <a:ext cx="3852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Execution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516CAC4-DB91-724E-B75F-04FDC13201EC}"/>
              </a:ext>
            </a:extLst>
          </p:cNvPr>
          <p:cNvSpPr txBox="1"/>
          <p:nvPr/>
        </p:nvSpPr>
        <p:spPr>
          <a:xfrm>
            <a:off x="5379672" y="3328057"/>
            <a:ext cx="3852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Execution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BB7484-3DAA-3C4F-AD48-99348D4A9343}"/>
              </a:ext>
            </a:extLst>
          </p:cNvPr>
          <p:cNvSpPr txBox="1"/>
          <p:nvPr/>
        </p:nvSpPr>
        <p:spPr>
          <a:xfrm>
            <a:off x="5383494" y="3752910"/>
            <a:ext cx="3852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Execution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CD521E-BE3A-2A48-94E9-313299DF5FDA}"/>
              </a:ext>
            </a:extLst>
          </p:cNvPr>
          <p:cNvSpPr txBox="1"/>
          <p:nvPr/>
        </p:nvSpPr>
        <p:spPr>
          <a:xfrm>
            <a:off x="5383494" y="4133600"/>
            <a:ext cx="3852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Execution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892A1B3-080C-6E4C-91BD-A49D2ED57C93}"/>
              </a:ext>
            </a:extLst>
          </p:cNvPr>
          <p:cNvGrpSpPr/>
          <p:nvPr/>
        </p:nvGrpSpPr>
        <p:grpSpPr>
          <a:xfrm>
            <a:off x="216626" y="2649499"/>
            <a:ext cx="3321231" cy="1045029"/>
            <a:chOff x="271055" y="3331028"/>
            <a:chExt cx="3321231" cy="104502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30C0D7F-88C0-0747-8C69-CD876D307E52}"/>
                </a:ext>
              </a:extLst>
            </p:cNvPr>
            <p:cNvSpPr/>
            <p:nvPr/>
          </p:nvSpPr>
          <p:spPr bwMode="auto">
            <a:xfrm>
              <a:off x="827749" y="3331028"/>
              <a:ext cx="2764537" cy="1045029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Function Instance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5804590-4996-4745-80E1-7EA9203F06FC}"/>
                </a:ext>
              </a:extLst>
            </p:cNvPr>
            <p:cNvCxnSpPr>
              <a:cxnSpLocks/>
            </p:cNvCxnSpPr>
            <p:nvPr/>
          </p:nvCxnSpPr>
          <p:spPr>
            <a:xfrm>
              <a:off x="271055" y="3603168"/>
              <a:ext cx="55669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98ABCF7-0448-6D4A-8019-F498000F28F0}"/>
                </a:ext>
              </a:extLst>
            </p:cNvPr>
            <p:cNvCxnSpPr>
              <a:cxnSpLocks/>
            </p:cNvCxnSpPr>
            <p:nvPr/>
          </p:nvCxnSpPr>
          <p:spPr>
            <a:xfrm>
              <a:off x="271055" y="3864425"/>
              <a:ext cx="55669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896BED-088B-A944-94FE-2D8D4E708FD4}"/>
                </a:ext>
              </a:extLst>
            </p:cNvPr>
            <p:cNvCxnSpPr>
              <a:cxnSpLocks/>
            </p:cNvCxnSpPr>
            <p:nvPr/>
          </p:nvCxnSpPr>
          <p:spPr>
            <a:xfrm>
              <a:off x="271055" y="4103911"/>
              <a:ext cx="55669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6DA01E-ED24-294B-92F1-3AFF7BD27194}"/>
              </a:ext>
            </a:extLst>
          </p:cNvPr>
          <p:cNvGrpSpPr/>
          <p:nvPr/>
        </p:nvGrpSpPr>
        <p:grpSpPr>
          <a:xfrm>
            <a:off x="216626" y="1468400"/>
            <a:ext cx="3321231" cy="1045029"/>
            <a:chOff x="271055" y="3331028"/>
            <a:chExt cx="3321231" cy="104502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7732B87-2D49-694C-A2BC-E6C14C044BC0}"/>
                </a:ext>
              </a:extLst>
            </p:cNvPr>
            <p:cNvSpPr/>
            <p:nvPr/>
          </p:nvSpPr>
          <p:spPr bwMode="auto">
            <a:xfrm>
              <a:off x="827749" y="3331028"/>
              <a:ext cx="2764537" cy="1045029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Function Instance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5AA2861-32A3-8340-9480-E7B6F6E20870}"/>
                </a:ext>
              </a:extLst>
            </p:cNvPr>
            <p:cNvCxnSpPr>
              <a:cxnSpLocks/>
            </p:cNvCxnSpPr>
            <p:nvPr/>
          </p:nvCxnSpPr>
          <p:spPr>
            <a:xfrm>
              <a:off x="271055" y="3603168"/>
              <a:ext cx="55669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07ABF3-CDCD-C346-B191-FCF2EABC686F}"/>
                </a:ext>
              </a:extLst>
            </p:cNvPr>
            <p:cNvCxnSpPr>
              <a:cxnSpLocks/>
            </p:cNvCxnSpPr>
            <p:nvPr/>
          </p:nvCxnSpPr>
          <p:spPr>
            <a:xfrm>
              <a:off x="271055" y="3864425"/>
              <a:ext cx="55669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42C9AA8-DFA4-284F-8B62-6D82B717C60E}"/>
                </a:ext>
              </a:extLst>
            </p:cNvPr>
            <p:cNvCxnSpPr>
              <a:cxnSpLocks/>
            </p:cNvCxnSpPr>
            <p:nvPr/>
          </p:nvCxnSpPr>
          <p:spPr>
            <a:xfrm>
              <a:off x="271055" y="4103911"/>
              <a:ext cx="55669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A7501E-F6E8-3043-B7D9-6498CBCB03C5}"/>
              </a:ext>
            </a:extLst>
          </p:cNvPr>
          <p:cNvGrpSpPr/>
          <p:nvPr/>
        </p:nvGrpSpPr>
        <p:grpSpPr>
          <a:xfrm>
            <a:off x="216626" y="3830598"/>
            <a:ext cx="3321231" cy="1045029"/>
            <a:chOff x="271055" y="3331028"/>
            <a:chExt cx="3321231" cy="104502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65F217B-BB71-0F44-BF10-29CB2758068B}"/>
                </a:ext>
              </a:extLst>
            </p:cNvPr>
            <p:cNvSpPr/>
            <p:nvPr/>
          </p:nvSpPr>
          <p:spPr bwMode="auto">
            <a:xfrm>
              <a:off x="827749" y="3331028"/>
              <a:ext cx="2764537" cy="1045029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Azure Function Instance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3E4FEBA-B7D8-1148-9E99-072FF1B6E8B2}"/>
                </a:ext>
              </a:extLst>
            </p:cNvPr>
            <p:cNvCxnSpPr>
              <a:cxnSpLocks/>
            </p:cNvCxnSpPr>
            <p:nvPr/>
          </p:nvCxnSpPr>
          <p:spPr>
            <a:xfrm>
              <a:off x="271055" y="3603168"/>
              <a:ext cx="55669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BD04E4-E0F8-544E-B12E-2C596637BCD7}"/>
                </a:ext>
              </a:extLst>
            </p:cNvPr>
            <p:cNvCxnSpPr>
              <a:cxnSpLocks/>
            </p:cNvCxnSpPr>
            <p:nvPr/>
          </p:nvCxnSpPr>
          <p:spPr>
            <a:xfrm>
              <a:off x="271055" y="3864425"/>
              <a:ext cx="55669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5BC9CB1-46B6-854C-A27B-64F961CF9C35}"/>
                </a:ext>
              </a:extLst>
            </p:cNvPr>
            <p:cNvCxnSpPr>
              <a:cxnSpLocks/>
            </p:cNvCxnSpPr>
            <p:nvPr/>
          </p:nvCxnSpPr>
          <p:spPr>
            <a:xfrm>
              <a:off x="271055" y="4103911"/>
              <a:ext cx="55669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8C0616-D1D3-4C47-BC65-47F70C7C6A47}"/>
              </a:ext>
            </a:extLst>
          </p:cNvPr>
          <p:cNvSpPr txBox="1"/>
          <p:nvPr/>
        </p:nvSpPr>
        <p:spPr>
          <a:xfrm>
            <a:off x="4053016" y="5011697"/>
            <a:ext cx="782182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</a:t>
            </a:r>
            <a:r>
              <a:rPr lang="en-US" sz="3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host.json</a:t>
            </a: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file allows me to configure how much load each </a:t>
            </a:r>
            <a:r>
              <a:rPr lang="en-US" sz="3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instance</a:t>
            </a: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will have at one time</a:t>
            </a:r>
          </a:p>
        </p:txBody>
      </p:sp>
    </p:spTree>
    <p:extLst>
      <p:ext uri="{BB962C8B-B14F-4D97-AF65-F5344CB8AC3E}">
        <p14:creationId xmlns:p14="http://schemas.microsoft.com/office/powerpoint/2010/main" val="411790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  <p:bldP spid="59" grpId="0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681102"/>
            <a:ext cx="11049000" cy="1357295"/>
          </a:xfrm>
        </p:spPr>
        <p:txBody>
          <a:bodyPr/>
          <a:lstStyle/>
          <a:p>
            <a:pPr algn="ctr"/>
            <a:r>
              <a:rPr lang="en-US" sz="5400" dirty="0"/>
              <a:t>#</a:t>
            </a:r>
            <a:r>
              <a:rPr lang="en-US" sz="5400" strike="sngStrike" dirty="0"/>
              <a:t>13 </a:t>
            </a:r>
            <a:r>
              <a:rPr lang="en-US" sz="5400" dirty="0"/>
              <a:t>14</a:t>
            </a:r>
            <a:br>
              <a:rPr lang="en-US" sz="4400" dirty="0"/>
            </a:br>
            <a:r>
              <a:rPr lang="en-US" sz="4400" dirty="0"/>
              <a:t>Picking the right Functions runtime version</a:t>
            </a:r>
          </a:p>
        </p:txBody>
      </p:sp>
    </p:spTree>
    <p:extLst>
      <p:ext uri="{BB962C8B-B14F-4D97-AF65-F5344CB8AC3E}">
        <p14:creationId xmlns:p14="http://schemas.microsoft.com/office/powerpoint/2010/main" val="153226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525" y="2822328"/>
            <a:ext cx="2597150" cy="997196"/>
          </a:xfrm>
        </p:spPr>
        <p:txBody>
          <a:bodyPr/>
          <a:lstStyle/>
          <a:p>
            <a:r>
              <a:rPr lang="en-US" i="1"/>
              <a:t>Crash course on Serverless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ABCBB-C062-4C15-92CE-717D6C87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679939"/>
            <a:ext cx="7971211" cy="533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2207" y="1694098"/>
            <a:ext cx="6505176" cy="3902607"/>
          </a:xfrm>
        </p:spPr>
        <p:txBody>
          <a:bodyPr/>
          <a:lstStyle/>
          <a:p>
            <a:pPr marL="514338" indent="-514338">
              <a:buFont typeface="+mj-lt"/>
              <a:buAutoNum type="alphaLcPeriod"/>
            </a:pPr>
            <a:r>
              <a:rPr lang="en-US"/>
              <a:t>V1 (GA): </a:t>
            </a:r>
          </a:p>
          <a:p>
            <a:pPr lvl="1"/>
            <a:r>
              <a:rPr lang="en-US"/>
              <a:t>Production workloads</a:t>
            </a:r>
          </a:p>
          <a:p>
            <a:pPr lvl="1"/>
            <a:r>
              <a:rPr lang="en-US"/>
              <a:t>C#, F#, JavaScript + experimental languages</a:t>
            </a:r>
          </a:p>
          <a:p>
            <a:pPr lvl="1"/>
            <a:r>
              <a:rPr lang="en-US"/>
              <a:t>Utilizing Proxies </a:t>
            </a:r>
          </a:p>
          <a:p>
            <a:pPr lvl="1"/>
            <a:endParaRPr lang="en-US"/>
          </a:p>
          <a:p>
            <a:pPr marL="514338" indent="-514338">
              <a:buFont typeface="+mj-lt"/>
              <a:buAutoNum type="alphaLcPeriod"/>
            </a:pPr>
            <a:r>
              <a:rPr lang="en-US"/>
              <a:t>V2 (Preview): </a:t>
            </a:r>
          </a:p>
          <a:p>
            <a:pPr lvl="1"/>
            <a:r>
              <a:rPr lang="en-US"/>
              <a:t>Dev Platform is not Windows</a:t>
            </a:r>
          </a:p>
          <a:p>
            <a:pPr lvl="1"/>
            <a:r>
              <a:rPr lang="en-US"/>
              <a:t>Host Platform is not Windows</a:t>
            </a:r>
          </a:p>
          <a:p>
            <a:pPr lvl="1"/>
            <a:r>
              <a:rPr lang="en-US"/>
              <a:t>C#, F#, JavaScript, Java + others coming</a:t>
            </a:r>
          </a:p>
          <a:p>
            <a:pPr marL="228594" lvl="1" indent="0">
              <a:buNone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AC8F63-87F2-4BCC-82CA-1A5418755B2C}"/>
              </a:ext>
            </a:extLst>
          </p:cNvPr>
          <p:cNvSpPr/>
          <p:nvPr/>
        </p:nvSpPr>
        <p:spPr bwMode="auto">
          <a:xfrm>
            <a:off x="6305883" y="2282741"/>
            <a:ext cx="4734653" cy="76089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6096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2139B5">
                    <a:lumMod val="50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rPr>
              <a:t>host</a:t>
            </a:r>
            <a:endParaRPr lang="en-US" sz="2000">
              <a:solidFill>
                <a:srgbClr val="2139B5">
                  <a:lumMod val="50000"/>
                </a:srgbClr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5483E0-19F4-4707-B488-AD3EB2738CB2}"/>
              </a:ext>
            </a:extLst>
          </p:cNvPr>
          <p:cNvSpPr/>
          <p:nvPr/>
        </p:nvSpPr>
        <p:spPr bwMode="auto">
          <a:xfrm>
            <a:off x="6435357" y="2395047"/>
            <a:ext cx="3573979" cy="5316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.NET Framework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719A28-B313-4656-B840-FEE71D1DF43F}"/>
              </a:ext>
            </a:extLst>
          </p:cNvPr>
          <p:cNvSpPr/>
          <p:nvPr/>
        </p:nvSpPr>
        <p:spPr bwMode="auto">
          <a:xfrm>
            <a:off x="6305883" y="1478765"/>
            <a:ext cx="4734653" cy="760891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6096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2139B5">
                    <a:lumMod val="50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rPr>
              <a:t>function</a:t>
            </a:r>
          </a:p>
          <a:p>
            <a:pPr algn="r"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2139B5">
                    <a:lumMod val="50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rPr>
              <a:t>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F86C71-CAAB-497C-AC59-8B294676CB4A}"/>
              </a:ext>
            </a:extLst>
          </p:cNvPr>
          <p:cNvSpPr/>
          <p:nvPr/>
        </p:nvSpPr>
        <p:spPr bwMode="auto">
          <a:xfrm>
            <a:off x="6435359" y="1615882"/>
            <a:ext cx="1386884" cy="5316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Node.JS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E14F87-3ADF-40F0-A4F7-5CEB87F44902}"/>
              </a:ext>
            </a:extLst>
          </p:cNvPr>
          <p:cNvSpPr/>
          <p:nvPr/>
        </p:nvSpPr>
        <p:spPr bwMode="auto">
          <a:xfrm>
            <a:off x="7983060" y="1612893"/>
            <a:ext cx="944968" cy="5316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.NET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CEABBA-77AF-4D8D-A91F-C113FDB9EB81}"/>
              </a:ext>
            </a:extLst>
          </p:cNvPr>
          <p:cNvSpPr/>
          <p:nvPr/>
        </p:nvSpPr>
        <p:spPr bwMode="auto">
          <a:xfrm>
            <a:off x="9064369" y="1610375"/>
            <a:ext cx="944968" cy="5316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CCD856-551B-4040-93FD-19DF14D58442}"/>
              </a:ext>
            </a:extLst>
          </p:cNvPr>
          <p:cNvSpPr/>
          <p:nvPr/>
        </p:nvSpPr>
        <p:spPr bwMode="auto">
          <a:xfrm>
            <a:off x="6117267" y="1222634"/>
            <a:ext cx="5185144" cy="2133892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6096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32449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2139B5">
                    <a:lumMod val="50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rPr>
              <a:t> host process</a:t>
            </a:r>
            <a:endParaRPr lang="en-US" sz="2000">
              <a:solidFill>
                <a:srgbClr val="2139B5">
                  <a:lumMod val="50000"/>
                </a:srgbClr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E0D8EA3-32D3-4059-ADC3-F98887F83012}"/>
              </a:ext>
            </a:extLst>
          </p:cNvPr>
          <p:cNvGrpSpPr/>
          <p:nvPr/>
        </p:nvGrpSpPr>
        <p:grpSpPr>
          <a:xfrm>
            <a:off x="6110398" y="3604618"/>
            <a:ext cx="5192012" cy="3081631"/>
            <a:chOff x="4582798" y="2703463"/>
            <a:chExt cx="3894009" cy="231122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94CDEA-3503-455E-B5A0-D7448AF80FF6}"/>
                </a:ext>
              </a:extLst>
            </p:cNvPr>
            <p:cNvSpPr/>
            <p:nvPr/>
          </p:nvSpPr>
          <p:spPr bwMode="auto">
            <a:xfrm>
              <a:off x="4582798" y="4068829"/>
              <a:ext cx="3894009" cy="94585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6096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4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solidFill>
                    <a:srgbClr val="2139B5">
                      <a:lumMod val="50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host process</a:t>
              </a:r>
              <a:endParaRPr lang="en-US" sz="2000">
                <a:solidFill>
                  <a:srgbClr val="2139B5">
                    <a:lumMod val="50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5EA572-ED99-45D7-89DA-1D01EFC76EF2}"/>
                </a:ext>
              </a:extLst>
            </p:cNvPr>
            <p:cNvSpPr/>
            <p:nvPr/>
          </p:nvSpPr>
          <p:spPr bwMode="auto">
            <a:xfrm>
              <a:off x="5887825" y="4263719"/>
              <a:ext cx="1836317" cy="3987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.NET Core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9E4F13-EE51-46A8-B248-A1891EFDCF0E}"/>
                </a:ext>
              </a:extLst>
            </p:cNvPr>
            <p:cNvSpPr/>
            <p:nvPr/>
          </p:nvSpPr>
          <p:spPr bwMode="auto">
            <a:xfrm>
              <a:off x="4729413" y="2910511"/>
              <a:ext cx="3550988" cy="5706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6096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4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solidFill>
                    <a:srgbClr val="2139B5">
                      <a:lumMod val="50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function</a:t>
              </a:r>
            </a:p>
            <a:p>
              <a:pPr algn="r" defTabSz="93244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139B5">
                      <a:lumMod val="50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code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F4B8EF-1492-4DFE-A29C-5A3C2A44494A}"/>
                </a:ext>
              </a:extLst>
            </p:cNvPr>
            <p:cNvSpPr/>
            <p:nvPr/>
          </p:nvSpPr>
          <p:spPr bwMode="auto">
            <a:xfrm>
              <a:off x="4808866" y="3008174"/>
              <a:ext cx="1040163" cy="3987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Node.JS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696ECBA-58F8-45E5-B014-F6C679DD0C7D}"/>
                </a:ext>
              </a:extLst>
            </p:cNvPr>
            <p:cNvSpPr/>
            <p:nvPr/>
          </p:nvSpPr>
          <p:spPr bwMode="auto">
            <a:xfrm>
              <a:off x="5960215" y="3018637"/>
              <a:ext cx="648087" cy="3987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Java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F24AD0-99B3-4238-A73A-A12D33E4941A}"/>
                </a:ext>
              </a:extLst>
            </p:cNvPr>
            <p:cNvSpPr/>
            <p:nvPr/>
          </p:nvSpPr>
          <p:spPr bwMode="auto">
            <a:xfrm>
              <a:off x="4911237" y="4269323"/>
              <a:ext cx="708726" cy="3987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.NET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F1E4994-CB25-4743-81DD-693B22058CE6}"/>
                </a:ext>
              </a:extLst>
            </p:cNvPr>
            <p:cNvSpPr/>
            <p:nvPr/>
          </p:nvSpPr>
          <p:spPr bwMode="auto">
            <a:xfrm>
              <a:off x="4825189" y="4213366"/>
              <a:ext cx="864955" cy="518256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49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2139B5">
                    <a:lumMod val="50000"/>
                  </a:srgbClr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D2092A-B0C1-408D-9FED-7B6E76FDB304}"/>
                </a:ext>
              </a:extLst>
            </p:cNvPr>
            <p:cNvSpPr/>
            <p:nvPr/>
          </p:nvSpPr>
          <p:spPr bwMode="auto">
            <a:xfrm>
              <a:off x="4582799" y="2703463"/>
              <a:ext cx="3888858" cy="126262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6096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4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solidFill>
                    <a:srgbClr val="2139B5">
                      <a:lumMod val="50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language worker </a:t>
              </a:r>
            </a:p>
            <a:p>
              <a:pPr algn="r" defTabSz="93244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solidFill>
                    <a:srgbClr val="2139B5">
                      <a:lumMod val="50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process</a:t>
              </a:r>
              <a:endParaRPr lang="en-US" sz="2000">
                <a:solidFill>
                  <a:srgbClr val="2139B5">
                    <a:lumMod val="50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F242027-F60F-4295-A33E-7702EE0FA7E3}"/>
                </a:ext>
              </a:extLst>
            </p:cNvPr>
            <p:cNvSpPr/>
            <p:nvPr/>
          </p:nvSpPr>
          <p:spPr bwMode="auto">
            <a:xfrm>
              <a:off x="6707047" y="3018637"/>
              <a:ext cx="648087" cy="3987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0049137-6D0D-4520-9C49-70647F34F8FB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5328948" y="3406895"/>
              <a:ext cx="1000826" cy="856824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F84E0FC-3427-45FC-8F96-4343995734E9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6284259" y="3417358"/>
              <a:ext cx="324043" cy="851965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E835214-2DDC-4650-9EB0-16801F30B886}"/>
                </a:ext>
              </a:extLst>
            </p:cNvPr>
            <p:cNvCxnSpPr>
              <a:cxnSpLocks/>
              <a:stCxn id="28" idx="2"/>
              <a:endCxn id="18" idx="0"/>
            </p:cNvCxnSpPr>
            <p:nvPr/>
          </p:nvCxnSpPr>
          <p:spPr>
            <a:xfrm flipH="1">
              <a:off x="6805984" y="3417358"/>
              <a:ext cx="225107" cy="846361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39A081A-374F-4665-B1A8-9347B5E2A5BD}"/>
                </a:ext>
              </a:extLst>
            </p:cNvPr>
            <p:cNvSpPr txBox="1"/>
            <p:nvPr/>
          </p:nvSpPr>
          <p:spPr>
            <a:xfrm rot="2267954">
              <a:off x="5773548" y="3765706"/>
              <a:ext cx="51833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44"/>
              <a:r>
                <a:rPr lang="en-US" sz="1600">
                  <a:solidFill>
                    <a:srgbClr val="7030A0"/>
                  </a:solidFill>
                  <a:latin typeface="Segoe UI"/>
                </a:rPr>
                <a:t>GRPC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8668E8-546C-43F5-ADD0-855848DB6B37}"/>
                </a:ext>
              </a:extLst>
            </p:cNvPr>
            <p:cNvSpPr txBox="1"/>
            <p:nvPr/>
          </p:nvSpPr>
          <p:spPr>
            <a:xfrm rot="4250172">
              <a:off x="6304951" y="3748315"/>
              <a:ext cx="51833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44"/>
              <a:r>
                <a:rPr lang="en-US" sz="1600">
                  <a:solidFill>
                    <a:srgbClr val="7030A0"/>
                  </a:solidFill>
                  <a:latin typeface="Segoe UI"/>
                </a:rPr>
                <a:t>GRPC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A7CD664-FDFA-4473-BB97-0F2A47EE56E8}"/>
                </a:ext>
              </a:extLst>
            </p:cNvPr>
            <p:cNvSpPr/>
            <p:nvPr/>
          </p:nvSpPr>
          <p:spPr bwMode="auto">
            <a:xfrm>
              <a:off x="4729412" y="4143885"/>
              <a:ext cx="3550990" cy="6276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146304" rIns="6096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4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solidFill>
                    <a:srgbClr val="2139B5">
                      <a:lumMod val="50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host</a:t>
              </a:r>
              <a:endParaRPr lang="en-US" sz="2000">
                <a:solidFill>
                  <a:srgbClr val="2139B5">
                    <a:lumMod val="50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1" name="Title 16">
            <a:extLst>
              <a:ext uri="{FF2B5EF4-FFF2-40B4-BE49-F238E27FC236}">
                <a16:creationId xmlns:a16="http://schemas.microsoft.com/office/drawing/2014/main" id="{583E295D-DD2B-40BD-90A2-EE085AD2A4F0}"/>
              </a:ext>
            </a:extLst>
          </p:cNvPr>
          <p:cNvSpPr txBox="1">
            <a:spLocks/>
          </p:cNvSpPr>
          <p:nvPr/>
        </p:nvSpPr>
        <p:spPr>
          <a:xfrm>
            <a:off x="700023" y="39624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#14: Picking the right Functions runtime version</a:t>
            </a:r>
          </a:p>
        </p:txBody>
      </p:sp>
    </p:spTree>
    <p:extLst>
      <p:ext uri="{BB962C8B-B14F-4D97-AF65-F5344CB8AC3E}">
        <p14:creationId xmlns:p14="http://schemas.microsoft.com/office/powerpoint/2010/main" val="228630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290500"/>
            <a:ext cx="11049000" cy="747897"/>
          </a:xfrm>
        </p:spPr>
        <p:txBody>
          <a:bodyPr/>
          <a:lstStyle/>
          <a:p>
            <a:pPr algn="ctr"/>
            <a:r>
              <a:rPr lang="en-US" sz="5400" dirty="0"/>
              <a:t>Judges Deliberation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6452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5989320" cy="5195268"/>
          </a:xfrm>
        </p:spPr>
        <p:txBody>
          <a:bodyPr/>
          <a:lstStyle/>
          <a:p>
            <a:r>
              <a:rPr lang="en-US"/>
              <a:t>Azure Serverless is ready for you </a:t>
            </a:r>
            <a:r>
              <a:rPr lang="en-US" i="1"/>
              <a:t>(more than ever before)</a:t>
            </a:r>
          </a:p>
          <a:p>
            <a:endParaRPr lang="en-US"/>
          </a:p>
          <a:p>
            <a:r>
              <a:rPr lang="en-US"/>
              <a:t>Choose the right design and tool for your needs </a:t>
            </a:r>
          </a:p>
          <a:p>
            <a:endParaRPr lang="en-US"/>
          </a:p>
          <a:p>
            <a:r>
              <a:rPr lang="en-US" dirty="0"/>
              <a:t>Try new features and report back</a:t>
            </a:r>
          </a:p>
          <a:p>
            <a:endParaRPr lang="en-US" dirty="0"/>
          </a:p>
          <a:p>
            <a:r>
              <a:rPr lang="en-US"/>
              <a:t>The platform is evolving thanks to you! </a:t>
            </a:r>
          </a:p>
          <a:p>
            <a:pPr lvl="1"/>
            <a:r>
              <a:rPr lang="en-US"/>
              <a:t>Keep asking, discussing and </a:t>
            </a:r>
            <a:r>
              <a:rPr lang="en-US" dirty="0"/>
              <a:t>contributing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C220A-446B-46B8-B3CE-437E50A52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40" y="1011198"/>
            <a:ext cx="8105775" cy="455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6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AAE6-618A-4A19-B189-631659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sessions </a:t>
            </a:r>
            <a:endParaRPr lang="en-US" b="0" i="1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6CC62CE-0B62-4F9F-BFC4-AF870E1CC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054133"/>
              </p:ext>
            </p:extLst>
          </p:nvPr>
        </p:nvGraphicFramePr>
        <p:xfrm>
          <a:off x="584200" y="1435497"/>
          <a:ext cx="11211558" cy="431292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233566">
                  <a:extLst>
                    <a:ext uri="{9D8B030D-6E8A-4147-A177-3AD203B41FA5}">
                      <a16:colId xmlns:a16="http://schemas.microsoft.com/office/drawing/2014/main" val="2685889335"/>
                    </a:ext>
                  </a:extLst>
                </a:gridCol>
                <a:gridCol w="5761593">
                  <a:extLst>
                    <a:ext uri="{9D8B030D-6E8A-4147-A177-3AD203B41FA5}">
                      <a16:colId xmlns:a16="http://schemas.microsoft.com/office/drawing/2014/main" val="4019584393"/>
                    </a:ext>
                  </a:extLst>
                </a:gridCol>
                <a:gridCol w="4216399">
                  <a:extLst>
                    <a:ext uri="{9D8B030D-6E8A-4147-A177-3AD203B41FA5}">
                      <a16:colId xmlns:a16="http://schemas.microsoft.com/office/drawing/2014/main" val="2866525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BRK2137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What's new for serverless computing in Azure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Monday, May 7 2:45 PM – 4:00 PM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342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BRK3304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Building event-driven Serverless Apps with Azure Functions and Azure Cosmos DB 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Tuesday, May 8 10:30 AM-11:45 AM </a:t>
                      </a:r>
                      <a:endParaRPr lang="en-US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437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THR2004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Identity and secure resource access in App Service and Azure Functions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Tuesday, May 8 4:30 PM-4:50 PM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096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BRK2106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has your back! Keeping PaaS and Serverless apps responsive and stable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Tuesday, May 8 4:45 PM – 6:00 PM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562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WRK2203 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Building a serverless intelligent license plate recognition system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Tuesday, May 8 4:45 PM-6:00 PM 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04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BRK3710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Serverless, SPAs, and Scalability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Tuesday, May 8 4:45 PM-5:30 PM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451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THR3801 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 through the serverless barriers with Durable Functions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Wednesday, May 9 11:30 AM-11:50 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307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THR3302 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Azure Functions and Microsoft 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Wednesday, May 9 12:30 PM-12:50 PM 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336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9116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649396-45E6-44B4-B4BF-42E7B35ED3EB}"/>
              </a:ext>
            </a:extLst>
          </p:cNvPr>
          <p:cNvSpPr/>
          <p:nvPr/>
        </p:nvSpPr>
        <p:spPr bwMode="auto">
          <a:xfrm>
            <a:off x="0" y="487"/>
            <a:ext cx="5046560" cy="685702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3BFC1-F164-474D-99B4-DEC0CBF8F92F}"/>
              </a:ext>
            </a:extLst>
          </p:cNvPr>
          <p:cNvSpPr txBox="1"/>
          <p:nvPr/>
        </p:nvSpPr>
        <p:spPr>
          <a:xfrm>
            <a:off x="250164" y="2550977"/>
            <a:ext cx="3537023" cy="246208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921" dirty="0">
                <a:gradFill>
                  <a:gsLst>
                    <a:gs pos="4120">
                      <a:srgbClr val="FFFFFF"/>
                    </a:gs>
                    <a:gs pos="14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Complete your evaluations </a:t>
            </a:r>
            <a:br>
              <a:rPr lang="en-US" sz="3921" dirty="0">
                <a:gradFill>
                  <a:gsLst>
                    <a:gs pos="4120">
                      <a:srgbClr val="FFFFFF"/>
                    </a:gs>
                    <a:gs pos="14000">
                      <a:srgbClr val="FFFFFF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3921" dirty="0">
                <a:gradFill>
                  <a:gsLst>
                    <a:gs pos="4120">
                      <a:srgbClr val="FFFFFF"/>
                    </a:gs>
                    <a:gs pos="14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to </a:t>
            </a:r>
            <a:r>
              <a:rPr lang="en-US" sz="3921" b="1" dirty="0">
                <a:gradFill>
                  <a:gsLst>
                    <a:gs pos="4120">
                      <a:srgbClr val="FFFFFF"/>
                    </a:gs>
                    <a:gs pos="14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win prizes!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D2AC1-E78D-487F-B163-91F86BADBF36}"/>
              </a:ext>
            </a:extLst>
          </p:cNvPr>
          <p:cNvSpPr txBox="1"/>
          <p:nvPr/>
        </p:nvSpPr>
        <p:spPr>
          <a:xfrm>
            <a:off x="6247551" y="2667800"/>
            <a:ext cx="5694286" cy="105000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Be eligible to win!</a:t>
            </a:r>
            <a:br>
              <a:rPr lang="en-US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68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Make sure you are scanned into your session and complete your session eval to be eligible to win.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CD72A4-07B9-40B8-96C9-8DE799566D59}"/>
              </a:ext>
            </a:extLst>
          </p:cNvPr>
          <p:cNvSpPr txBox="1"/>
          <p:nvPr/>
        </p:nvSpPr>
        <p:spPr>
          <a:xfrm>
            <a:off x="6247551" y="3738795"/>
            <a:ext cx="5528896" cy="83276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Seven winners each day!</a:t>
            </a:r>
            <a:br>
              <a:rPr lang="en-US" sz="1961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68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Winners will be notified via email.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3D63E-B62B-4B63-9DA2-4B82AA98DD7F}"/>
              </a:ext>
            </a:extLst>
          </p:cNvPr>
          <p:cNvSpPr txBox="1"/>
          <p:nvPr/>
        </p:nvSpPr>
        <p:spPr>
          <a:xfrm>
            <a:off x="6236127" y="4592546"/>
            <a:ext cx="5540320" cy="200346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Pick up your prize before leaving!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Prizes can be claimed at the info counter located on WSCC level 4, Galleria level.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Monday: pick up 2:15pm–6:30pm</a:t>
            </a:r>
            <a:r>
              <a:rPr lang="en-US" sz="1568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568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Tuesday: pick up 7:00am–6:00pm.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Wednesday: pick up 7:00am–5:30pm.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05B7DB-B435-4A1D-B849-CD4122A914C2}"/>
              </a:ext>
            </a:extLst>
          </p:cNvPr>
          <p:cNvGrpSpPr/>
          <p:nvPr/>
        </p:nvGrpSpPr>
        <p:grpSpPr>
          <a:xfrm>
            <a:off x="5487301" y="2818391"/>
            <a:ext cx="748825" cy="748825"/>
            <a:chOff x="3365860" y="518405"/>
            <a:chExt cx="874460" cy="8744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EFEEE38-4F8E-4D6E-AA9F-BD6FFA082168}"/>
                </a:ext>
              </a:extLst>
            </p:cNvPr>
            <p:cNvSpPr/>
            <p:nvPr/>
          </p:nvSpPr>
          <p:spPr bwMode="auto">
            <a:xfrm>
              <a:off x="3365860" y="518405"/>
              <a:ext cx="874460" cy="87446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PostUpdateLegacy_E1D7" title="Icon of an article, feed, or social media thread">
              <a:extLst>
                <a:ext uri="{FF2B5EF4-FFF2-40B4-BE49-F238E27FC236}">
                  <a16:creationId xmlns:a16="http://schemas.microsoft.com/office/drawing/2014/main" id="{8959DEDE-B2CE-4BFA-977A-B139D00AB7F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71961" y="836852"/>
              <a:ext cx="462258" cy="237566"/>
            </a:xfrm>
            <a:custGeom>
              <a:avLst/>
              <a:gdLst>
                <a:gd name="T0" fmla="*/ 270 w 1041"/>
                <a:gd name="T1" fmla="*/ 268 h 535"/>
                <a:gd name="T2" fmla="*/ 68 w 1041"/>
                <a:gd name="T3" fmla="*/ 268 h 535"/>
                <a:gd name="T4" fmla="*/ 269 w 1041"/>
                <a:gd name="T5" fmla="*/ 133 h 535"/>
                <a:gd name="T6" fmla="*/ 0 w 1041"/>
                <a:gd name="T7" fmla="*/ 133 h 535"/>
                <a:gd name="T8" fmla="*/ 270 w 1041"/>
                <a:gd name="T9" fmla="*/ 404 h 535"/>
                <a:gd name="T10" fmla="*/ 135 w 1041"/>
                <a:gd name="T11" fmla="*/ 404 h 535"/>
                <a:gd name="T12" fmla="*/ 1041 w 1041"/>
                <a:gd name="T13" fmla="*/ 0 h 535"/>
                <a:gd name="T14" fmla="*/ 371 w 1041"/>
                <a:gd name="T15" fmla="*/ 0 h 535"/>
                <a:gd name="T16" fmla="*/ 371 w 1041"/>
                <a:gd name="T17" fmla="*/ 535 h 535"/>
                <a:gd name="T18" fmla="*/ 1041 w 1041"/>
                <a:gd name="T19" fmla="*/ 535 h 535"/>
                <a:gd name="T20" fmla="*/ 1041 w 1041"/>
                <a:gd name="T21" fmla="*/ 0 h 535"/>
                <a:gd name="T22" fmla="*/ 671 w 1041"/>
                <a:gd name="T23" fmla="*/ 268 h 535"/>
                <a:gd name="T24" fmla="*/ 469 w 1041"/>
                <a:gd name="T25" fmla="*/ 268 h 535"/>
                <a:gd name="T26" fmla="*/ 942 w 1041"/>
                <a:gd name="T27" fmla="*/ 133 h 535"/>
                <a:gd name="T28" fmla="*/ 469 w 1041"/>
                <a:gd name="T29" fmla="*/ 133 h 535"/>
                <a:gd name="T30" fmla="*/ 672 w 1041"/>
                <a:gd name="T31" fmla="*/ 404 h 535"/>
                <a:gd name="T32" fmla="*/ 469 w 1041"/>
                <a:gd name="T33" fmla="*/ 404 h 535"/>
                <a:gd name="T34" fmla="*/ 909 w 1041"/>
                <a:gd name="T35" fmla="*/ 267 h 535"/>
                <a:gd name="T36" fmla="*/ 772 w 1041"/>
                <a:gd name="T37" fmla="*/ 267 h 535"/>
                <a:gd name="T38" fmla="*/ 772 w 1041"/>
                <a:gd name="T39" fmla="*/ 404 h 535"/>
                <a:gd name="T40" fmla="*/ 909 w 1041"/>
                <a:gd name="T41" fmla="*/ 404 h 535"/>
                <a:gd name="T42" fmla="*/ 909 w 1041"/>
                <a:gd name="T43" fmla="*/ 267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1" h="535">
                  <a:moveTo>
                    <a:pt x="270" y="268"/>
                  </a:moveTo>
                  <a:lnTo>
                    <a:pt x="68" y="268"/>
                  </a:lnTo>
                  <a:moveTo>
                    <a:pt x="269" y="133"/>
                  </a:moveTo>
                  <a:lnTo>
                    <a:pt x="0" y="133"/>
                  </a:lnTo>
                  <a:moveTo>
                    <a:pt x="270" y="404"/>
                  </a:moveTo>
                  <a:lnTo>
                    <a:pt x="135" y="404"/>
                  </a:lnTo>
                  <a:moveTo>
                    <a:pt x="1041" y="0"/>
                  </a:moveTo>
                  <a:lnTo>
                    <a:pt x="371" y="0"/>
                  </a:lnTo>
                  <a:lnTo>
                    <a:pt x="371" y="535"/>
                  </a:lnTo>
                  <a:lnTo>
                    <a:pt x="1041" y="535"/>
                  </a:lnTo>
                  <a:lnTo>
                    <a:pt x="1041" y="0"/>
                  </a:lnTo>
                  <a:moveTo>
                    <a:pt x="671" y="268"/>
                  </a:moveTo>
                  <a:lnTo>
                    <a:pt x="469" y="268"/>
                  </a:lnTo>
                  <a:moveTo>
                    <a:pt x="942" y="133"/>
                  </a:moveTo>
                  <a:lnTo>
                    <a:pt x="469" y="133"/>
                  </a:lnTo>
                  <a:moveTo>
                    <a:pt x="672" y="404"/>
                  </a:moveTo>
                  <a:lnTo>
                    <a:pt x="469" y="404"/>
                  </a:lnTo>
                  <a:moveTo>
                    <a:pt x="909" y="267"/>
                  </a:moveTo>
                  <a:lnTo>
                    <a:pt x="772" y="267"/>
                  </a:lnTo>
                  <a:lnTo>
                    <a:pt x="772" y="404"/>
                  </a:lnTo>
                  <a:lnTo>
                    <a:pt x="909" y="404"/>
                  </a:lnTo>
                  <a:lnTo>
                    <a:pt x="909" y="267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F52DCE-C1AC-4646-BC27-D445BA5101E3}"/>
              </a:ext>
            </a:extLst>
          </p:cNvPr>
          <p:cNvGrpSpPr/>
          <p:nvPr/>
        </p:nvGrpSpPr>
        <p:grpSpPr>
          <a:xfrm>
            <a:off x="5487301" y="3780764"/>
            <a:ext cx="748825" cy="748825"/>
            <a:chOff x="3360463" y="3259074"/>
            <a:chExt cx="874460" cy="8744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3E3E1A-1575-40BB-BA74-73BF4754A437}"/>
                </a:ext>
              </a:extLst>
            </p:cNvPr>
            <p:cNvSpPr/>
            <p:nvPr/>
          </p:nvSpPr>
          <p:spPr bwMode="auto">
            <a:xfrm>
              <a:off x="3360463" y="3259074"/>
              <a:ext cx="874460" cy="87446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Clock_E917" title="Icon of a clock">
              <a:extLst>
                <a:ext uri="{FF2B5EF4-FFF2-40B4-BE49-F238E27FC236}">
                  <a16:creationId xmlns:a16="http://schemas.microsoft.com/office/drawing/2014/main" id="{0A13A740-301D-46F2-A68C-F18400B8BD6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64218" y="3462715"/>
              <a:ext cx="466950" cy="467178"/>
            </a:xfrm>
            <a:custGeom>
              <a:avLst/>
              <a:gdLst>
                <a:gd name="T0" fmla="*/ 1610 w 3220"/>
                <a:gd name="T1" fmla="*/ 0 h 3220"/>
                <a:gd name="T2" fmla="*/ 0 w 3220"/>
                <a:gd name="T3" fmla="*/ 1610 h 3220"/>
                <a:gd name="T4" fmla="*/ 1610 w 3220"/>
                <a:gd name="T5" fmla="*/ 3220 h 3220"/>
                <a:gd name="T6" fmla="*/ 3220 w 3220"/>
                <a:gd name="T7" fmla="*/ 1610 h 3220"/>
                <a:gd name="T8" fmla="*/ 1610 w 3220"/>
                <a:gd name="T9" fmla="*/ 0 h 3220"/>
                <a:gd name="T10" fmla="*/ 1486 w 3220"/>
                <a:gd name="T11" fmla="*/ 619 h 3220"/>
                <a:gd name="T12" fmla="*/ 1486 w 3220"/>
                <a:gd name="T13" fmla="*/ 1734 h 3220"/>
                <a:gd name="T14" fmla="*/ 2353 w 3220"/>
                <a:gd name="T15" fmla="*/ 1734 h 3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0" h="3220">
                  <a:moveTo>
                    <a:pt x="1610" y="0"/>
                  </a:moveTo>
                  <a:cubicBezTo>
                    <a:pt x="721" y="0"/>
                    <a:pt x="0" y="721"/>
                    <a:pt x="0" y="1610"/>
                  </a:cubicBezTo>
                  <a:cubicBezTo>
                    <a:pt x="0" y="2499"/>
                    <a:pt x="721" y="3220"/>
                    <a:pt x="1610" y="3220"/>
                  </a:cubicBezTo>
                  <a:cubicBezTo>
                    <a:pt x="2499" y="3220"/>
                    <a:pt x="3220" y="2499"/>
                    <a:pt x="3220" y="1610"/>
                  </a:cubicBezTo>
                  <a:cubicBezTo>
                    <a:pt x="3220" y="721"/>
                    <a:pt x="2499" y="0"/>
                    <a:pt x="1610" y="0"/>
                  </a:cubicBezTo>
                  <a:close/>
                  <a:moveTo>
                    <a:pt x="1486" y="619"/>
                  </a:moveTo>
                  <a:cubicBezTo>
                    <a:pt x="1486" y="1734"/>
                    <a:pt x="1486" y="1734"/>
                    <a:pt x="1486" y="1734"/>
                  </a:cubicBezTo>
                  <a:cubicBezTo>
                    <a:pt x="2353" y="1734"/>
                    <a:pt x="2353" y="1734"/>
                    <a:pt x="2353" y="1734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160370-07D8-4BF8-8BA1-A3713F300829}"/>
              </a:ext>
            </a:extLst>
          </p:cNvPr>
          <p:cNvGrpSpPr/>
          <p:nvPr/>
        </p:nvGrpSpPr>
        <p:grpSpPr>
          <a:xfrm>
            <a:off x="5487301" y="4780852"/>
            <a:ext cx="748825" cy="748825"/>
            <a:chOff x="3360463" y="4644762"/>
            <a:chExt cx="874460" cy="8744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9822844-F975-4DFA-8744-6D67D09B7265}"/>
                </a:ext>
              </a:extLst>
            </p:cNvPr>
            <p:cNvSpPr/>
            <p:nvPr/>
          </p:nvSpPr>
          <p:spPr bwMode="auto">
            <a:xfrm>
              <a:off x="3360463" y="4644762"/>
              <a:ext cx="874460" cy="87446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people_5" title="Icon of a person with a box around them">
              <a:extLst>
                <a:ext uri="{FF2B5EF4-FFF2-40B4-BE49-F238E27FC236}">
                  <a16:creationId xmlns:a16="http://schemas.microsoft.com/office/drawing/2014/main" id="{3DF2DD8F-015C-4AD8-9A7F-AAF5DC545FE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4567" y="4869712"/>
              <a:ext cx="426252" cy="424560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AC8F63E-8FBD-4601-9099-71A22A335927}"/>
              </a:ext>
            </a:extLst>
          </p:cNvPr>
          <p:cNvGrpSpPr/>
          <p:nvPr/>
        </p:nvGrpSpPr>
        <p:grpSpPr>
          <a:xfrm>
            <a:off x="5390157" y="452186"/>
            <a:ext cx="6325589" cy="2004622"/>
            <a:chOff x="5498241" y="460756"/>
            <a:chExt cx="6452430" cy="2044819"/>
          </a:xfrm>
        </p:grpSpPr>
        <p:pic>
          <p:nvPicPr>
            <p:cNvPr id="17" name="Picture 4" descr="Related image">
              <a:extLst>
                <a:ext uri="{FF2B5EF4-FFF2-40B4-BE49-F238E27FC236}">
                  <a16:creationId xmlns:a16="http://schemas.microsoft.com/office/drawing/2014/main" id="{DADDEF44-4B16-4D38-AD15-34D625E1E8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0" t="10204" r="11583" b="39755"/>
            <a:stretch/>
          </p:blipFill>
          <p:spPr bwMode="auto">
            <a:xfrm>
              <a:off x="8087786" y="1191025"/>
              <a:ext cx="1271587" cy="835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Related image">
              <a:extLst>
                <a:ext uri="{FF2B5EF4-FFF2-40B4-BE49-F238E27FC236}">
                  <a16:creationId xmlns:a16="http://schemas.microsoft.com/office/drawing/2014/main" id="{261F94BD-26CE-4896-9576-9215452E84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13" b="9281"/>
            <a:stretch/>
          </p:blipFill>
          <p:spPr bwMode="auto">
            <a:xfrm>
              <a:off x="5652407" y="1288568"/>
              <a:ext cx="2041676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93D8995-8BA0-454C-85EC-55D004F9D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296" t="6524" r="3349" b="26759"/>
            <a:stretch/>
          </p:blipFill>
          <p:spPr>
            <a:xfrm>
              <a:off x="10333038" y="1185010"/>
              <a:ext cx="1031139" cy="84174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8215AD-EE41-4E4A-916F-5F90206EEEFE}"/>
                </a:ext>
              </a:extLst>
            </p:cNvPr>
            <p:cNvSpPr txBox="1"/>
            <p:nvPr/>
          </p:nvSpPr>
          <p:spPr>
            <a:xfrm>
              <a:off x="5498241" y="2016210"/>
              <a:ext cx="2350008" cy="4893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1873">
                        <a:srgbClr val="0D0D0D"/>
                      </a:gs>
                      <a:gs pos="14000">
                        <a:srgbClr val="0D0D0D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Xbox One X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A97638-08FE-4651-88AC-7048CDFCF7EC}"/>
                </a:ext>
              </a:extLst>
            </p:cNvPr>
            <p:cNvSpPr txBox="1"/>
            <p:nvPr/>
          </p:nvSpPr>
          <p:spPr>
            <a:xfrm>
              <a:off x="7548575" y="2016210"/>
              <a:ext cx="2350008" cy="4893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1873">
                        <a:srgbClr val="0D0D0D"/>
                      </a:gs>
                      <a:gs pos="14000">
                        <a:srgbClr val="0D0D0D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DJI Spark Drone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D175B2-05F9-4BEE-9FFA-1FCEA79DDF42}"/>
                </a:ext>
              </a:extLst>
            </p:cNvPr>
            <p:cNvSpPr txBox="1"/>
            <p:nvPr/>
          </p:nvSpPr>
          <p:spPr>
            <a:xfrm>
              <a:off x="9598909" y="2016210"/>
              <a:ext cx="2351762" cy="4893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1873">
                        <a:srgbClr val="0D0D0D"/>
                      </a:gs>
                      <a:gs pos="14000">
                        <a:srgbClr val="0D0D0D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Starbucks gift cards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39C41E-0808-4843-B098-2DD67A12EA75}"/>
                </a:ext>
              </a:extLst>
            </p:cNvPr>
            <p:cNvSpPr txBox="1"/>
            <p:nvPr/>
          </p:nvSpPr>
          <p:spPr>
            <a:xfrm>
              <a:off x="7477899" y="460756"/>
              <a:ext cx="2451192" cy="62786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b="1" dirty="0">
                  <a:gradFill>
                    <a:gsLst>
                      <a:gs pos="1873">
                        <a:srgbClr val="1A1A1A"/>
                      </a:gs>
                      <a:gs pos="11000">
                        <a:srgbClr val="1A1A1A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Daily </a:t>
              </a:r>
              <a:r>
                <a:rPr lang="en-US" sz="2353" b="1" dirty="0">
                  <a:gradFill>
                    <a:gsLst>
                      <a:gs pos="0">
                        <a:srgbClr val="0D0D0D"/>
                      </a:gs>
                      <a:gs pos="7000">
                        <a:srgbClr val="0D0D0D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Prizes</a:t>
              </a: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6AF687E-D398-4DFF-A28F-FFAF032B7DFD}"/>
              </a:ext>
            </a:extLst>
          </p:cNvPr>
          <p:cNvSpPr/>
          <p:nvPr/>
        </p:nvSpPr>
        <p:spPr bwMode="auto">
          <a:xfrm>
            <a:off x="5487302" y="2560382"/>
            <a:ext cx="6095689" cy="0"/>
          </a:xfrm>
          <a:custGeom>
            <a:avLst/>
            <a:gdLst>
              <a:gd name="connsiteX0" fmla="*/ 0 w 6438900"/>
              <a:gd name="connsiteY0" fmla="*/ 0 h 0"/>
              <a:gd name="connsiteX1" fmla="*/ 6438900 w 6438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38900">
                <a:moveTo>
                  <a:pt x="0" y="0"/>
                </a:moveTo>
                <a:lnTo>
                  <a:pt x="6438900" y="0"/>
                </a:lnTo>
              </a:path>
            </a:pathLst>
          </a:custGeom>
          <a:noFill/>
          <a:ln w="25400" cap="rnd">
            <a:solidFill>
              <a:schemeClr val="tx2">
                <a:lumMod val="75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AD5BCB2-51FA-421F-B8B9-4E89BD0926E9}"/>
              </a:ext>
            </a:extLst>
          </p:cNvPr>
          <p:cNvSpPr/>
          <p:nvPr/>
        </p:nvSpPr>
        <p:spPr bwMode="auto">
          <a:xfrm>
            <a:off x="5487302" y="442212"/>
            <a:ext cx="6095689" cy="0"/>
          </a:xfrm>
          <a:custGeom>
            <a:avLst/>
            <a:gdLst>
              <a:gd name="connsiteX0" fmla="*/ 0 w 6438900"/>
              <a:gd name="connsiteY0" fmla="*/ 0 h 0"/>
              <a:gd name="connsiteX1" fmla="*/ 6438900 w 6438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38900">
                <a:moveTo>
                  <a:pt x="0" y="0"/>
                </a:moveTo>
                <a:lnTo>
                  <a:pt x="6438900" y="0"/>
                </a:lnTo>
              </a:path>
            </a:pathLst>
          </a:custGeom>
          <a:noFill/>
          <a:ln w="25400" cap="rnd">
            <a:solidFill>
              <a:schemeClr val="tx2">
                <a:lumMod val="75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63F23E-6B18-4ACB-9A5D-1908081FECAB}"/>
              </a:ext>
            </a:extLst>
          </p:cNvPr>
          <p:cNvSpPr/>
          <p:nvPr/>
        </p:nvSpPr>
        <p:spPr>
          <a:xfrm>
            <a:off x="266691" y="6081555"/>
            <a:ext cx="4236427" cy="470693"/>
          </a:xfrm>
          <a:prstGeom prst="rect">
            <a:avLst/>
          </a:prstGeom>
        </p:spPr>
        <p:txBody>
          <a:bodyPr wrap="none" lIns="179285" tIns="143428" rIns="179285" bIns="143428">
            <a:spAutoFit/>
          </a:bodyPr>
          <a:lstStyle/>
          <a:p>
            <a:r>
              <a:rPr lang="en-US" sz="1176" dirty="0">
                <a:gradFill>
                  <a:gsLst>
                    <a:gs pos="4120">
                      <a:srgbClr val="FFFFFF"/>
                    </a:gs>
                    <a:gs pos="14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Please contact build@eventcore.com for more information</a:t>
            </a:r>
          </a:p>
        </p:txBody>
      </p:sp>
      <p:sp>
        <p:nvSpPr>
          <p:cNvPr id="27" name="Touchscreen" title="Icon of a closed hand with one finger touching a screen">
            <a:extLst>
              <a:ext uri="{FF2B5EF4-FFF2-40B4-BE49-F238E27FC236}">
                <a16:creationId xmlns:a16="http://schemas.microsoft.com/office/drawing/2014/main" id="{BF452F81-E981-42E9-8BDA-87DFF3B0608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8213" y="1778570"/>
            <a:ext cx="717452" cy="672682"/>
          </a:xfrm>
          <a:custGeom>
            <a:avLst/>
            <a:gdLst>
              <a:gd name="T0" fmla="*/ 1917 w 3772"/>
              <a:gd name="T1" fmla="*/ 1791 h 3535"/>
              <a:gd name="T2" fmla="*/ 1917 w 3772"/>
              <a:gd name="T3" fmla="*/ 1985 h 3535"/>
              <a:gd name="T4" fmla="*/ 1917 w 3772"/>
              <a:gd name="T5" fmla="*/ 1123 h 3535"/>
              <a:gd name="T6" fmla="*/ 1745 w 3772"/>
              <a:gd name="T7" fmla="*/ 951 h 3535"/>
              <a:gd name="T8" fmla="*/ 1573 w 3772"/>
              <a:gd name="T9" fmla="*/ 1123 h 3535"/>
              <a:gd name="T10" fmla="*/ 1573 w 3772"/>
              <a:gd name="T11" fmla="*/ 1135 h 3535"/>
              <a:gd name="T12" fmla="*/ 1573 w 3772"/>
              <a:gd name="T13" fmla="*/ 2527 h 3535"/>
              <a:gd name="T14" fmla="*/ 1469 w 3772"/>
              <a:gd name="T15" fmla="*/ 2569 h 3535"/>
              <a:gd name="T16" fmla="*/ 1282 w 3772"/>
              <a:gd name="T17" fmla="*/ 2383 h 3535"/>
              <a:gd name="T18" fmla="*/ 1023 w 3772"/>
              <a:gd name="T19" fmla="*/ 2383 h 3535"/>
              <a:gd name="T20" fmla="*/ 1023 w 3772"/>
              <a:gd name="T21" fmla="*/ 2641 h 3535"/>
              <a:gd name="T22" fmla="*/ 1659 w 3772"/>
              <a:gd name="T23" fmla="*/ 3277 h 3535"/>
              <a:gd name="T24" fmla="*/ 2262 w 3772"/>
              <a:gd name="T25" fmla="*/ 3535 h 3535"/>
              <a:gd name="T26" fmla="*/ 2951 w 3772"/>
              <a:gd name="T27" fmla="*/ 2846 h 3535"/>
              <a:gd name="T28" fmla="*/ 2951 w 3772"/>
              <a:gd name="T29" fmla="*/ 2184 h 3535"/>
              <a:gd name="T30" fmla="*/ 2820 w 3772"/>
              <a:gd name="T31" fmla="*/ 2017 h 3535"/>
              <a:gd name="T32" fmla="*/ 1917 w 3772"/>
              <a:gd name="T33" fmla="*/ 1791 h 3535"/>
              <a:gd name="T34" fmla="*/ 1917 w 3772"/>
              <a:gd name="T35" fmla="*/ 1123 h 3535"/>
              <a:gd name="T36" fmla="*/ 1917 w 3772"/>
              <a:gd name="T37" fmla="*/ 1602 h 3535"/>
              <a:gd name="T38" fmla="*/ 2254 w 3772"/>
              <a:gd name="T39" fmla="*/ 1123 h 3535"/>
              <a:gd name="T40" fmla="*/ 1744 w 3772"/>
              <a:gd name="T41" fmla="*/ 614 h 3535"/>
              <a:gd name="T42" fmla="*/ 1235 w 3772"/>
              <a:gd name="T43" fmla="*/ 1123 h 3535"/>
              <a:gd name="T44" fmla="*/ 1573 w 3772"/>
              <a:gd name="T45" fmla="*/ 1603 h 3535"/>
              <a:gd name="T46" fmla="*/ 2951 w 3772"/>
              <a:gd name="T47" fmla="*/ 2672 h 3535"/>
              <a:gd name="T48" fmla="*/ 3657 w 3772"/>
              <a:gd name="T49" fmla="*/ 2672 h 3535"/>
              <a:gd name="T50" fmla="*/ 3772 w 3772"/>
              <a:gd name="T51" fmla="*/ 2557 h 3535"/>
              <a:gd name="T52" fmla="*/ 3772 w 3772"/>
              <a:gd name="T53" fmla="*/ 115 h 3535"/>
              <a:gd name="T54" fmla="*/ 3657 w 3772"/>
              <a:gd name="T55" fmla="*/ 0 h 3535"/>
              <a:gd name="T56" fmla="*/ 115 w 3772"/>
              <a:gd name="T57" fmla="*/ 0 h 3535"/>
              <a:gd name="T58" fmla="*/ 0 w 3772"/>
              <a:gd name="T59" fmla="*/ 115 h 3535"/>
              <a:gd name="T60" fmla="*/ 0 w 3772"/>
              <a:gd name="T61" fmla="*/ 2557 h 3535"/>
              <a:gd name="T62" fmla="*/ 115 w 3772"/>
              <a:gd name="T63" fmla="*/ 2672 h 3535"/>
              <a:gd name="T64" fmla="*/ 1054 w 3772"/>
              <a:gd name="T65" fmla="*/ 2672 h 3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72" h="3535">
                <a:moveTo>
                  <a:pt x="1917" y="1791"/>
                </a:moveTo>
                <a:cubicBezTo>
                  <a:pt x="1917" y="1985"/>
                  <a:pt x="1917" y="1985"/>
                  <a:pt x="1917" y="1985"/>
                </a:cubicBezTo>
                <a:moveTo>
                  <a:pt x="1917" y="1123"/>
                </a:moveTo>
                <a:cubicBezTo>
                  <a:pt x="1917" y="1028"/>
                  <a:pt x="1840" y="951"/>
                  <a:pt x="1745" y="951"/>
                </a:cubicBezTo>
                <a:cubicBezTo>
                  <a:pt x="1650" y="951"/>
                  <a:pt x="1573" y="1028"/>
                  <a:pt x="1573" y="1123"/>
                </a:cubicBezTo>
                <a:cubicBezTo>
                  <a:pt x="1573" y="1123"/>
                  <a:pt x="1573" y="1127"/>
                  <a:pt x="1573" y="1135"/>
                </a:cubicBezTo>
                <a:cubicBezTo>
                  <a:pt x="1573" y="1252"/>
                  <a:pt x="1573" y="2194"/>
                  <a:pt x="1573" y="2527"/>
                </a:cubicBezTo>
                <a:cubicBezTo>
                  <a:pt x="1573" y="2581"/>
                  <a:pt x="1507" y="2608"/>
                  <a:pt x="1469" y="2569"/>
                </a:cubicBezTo>
                <a:cubicBezTo>
                  <a:pt x="1282" y="2383"/>
                  <a:pt x="1282" y="2383"/>
                  <a:pt x="1282" y="2383"/>
                </a:cubicBezTo>
                <a:cubicBezTo>
                  <a:pt x="1210" y="2311"/>
                  <a:pt x="1095" y="2311"/>
                  <a:pt x="1023" y="2383"/>
                </a:cubicBezTo>
                <a:cubicBezTo>
                  <a:pt x="952" y="2454"/>
                  <a:pt x="952" y="2570"/>
                  <a:pt x="1023" y="2641"/>
                </a:cubicBezTo>
                <a:cubicBezTo>
                  <a:pt x="1659" y="3277"/>
                  <a:pt x="1659" y="3277"/>
                  <a:pt x="1659" y="3277"/>
                </a:cubicBezTo>
                <a:cubicBezTo>
                  <a:pt x="1813" y="3436"/>
                  <a:pt x="2026" y="3535"/>
                  <a:pt x="2262" y="3535"/>
                </a:cubicBezTo>
                <a:cubicBezTo>
                  <a:pt x="2643" y="3535"/>
                  <a:pt x="2951" y="3227"/>
                  <a:pt x="2951" y="2846"/>
                </a:cubicBezTo>
                <a:cubicBezTo>
                  <a:pt x="2951" y="2184"/>
                  <a:pt x="2951" y="2184"/>
                  <a:pt x="2951" y="2184"/>
                </a:cubicBezTo>
                <a:cubicBezTo>
                  <a:pt x="2951" y="2105"/>
                  <a:pt x="2897" y="2036"/>
                  <a:pt x="2820" y="2017"/>
                </a:cubicBezTo>
                <a:cubicBezTo>
                  <a:pt x="1917" y="1791"/>
                  <a:pt x="1917" y="1791"/>
                  <a:pt x="1917" y="1791"/>
                </a:cubicBezTo>
                <a:lnTo>
                  <a:pt x="1917" y="1123"/>
                </a:lnTo>
                <a:close/>
                <a:moveTo>
                  <a:pt x="1917" y="1602"/>
                </a:moveTo>
                <a:cubicBezTo>
                  <a:pt x="2114" y="1532"/>
                  <a:pt x="2254" y="1344"/>
                  <a:pt x="2254" y="1123"/>
                </a:cubicBezTo>
                <a:cubicBezTo>
                  <a:pt x="2254" y="842"/>
                  <a:pt x="2026" y="614"/>
                  <a:pt x="1744" y="614"/>
                </a:cubicBezTo>
                <a:cubicBezTo>
                  <a:pt x="1463" y="614"/>
                  <a:pt x="1235" y="842"/>
                  <a:pt x="1235" y="1123"/>
                </a:cubicBezTo>
                <a:cubicBezTo>
                  <a:pt x="1235" y="1344"/>
                  <a:pt x="1376" y="1532"/>
                  <a:pt x="1573" y="1603"/>
                </a:cubicBezTo>
                <a:moveTo>
                  <a:pt x="2951" y="2672"/>
                </a:moveTo>
                <a:cubicBezTo>
                  <a:pt x="3657" y="2672"/>
                  <a:pt x="3657" y="2672"/>
                  <a:pt x="3657" y="2672"/>
                </a:cubicBezTo>
                <a:cubicBezTo>
                  <a:pt x="3720" y="2672"/>
                  <a:pt x="3772" y="2621"/>
                  <a:pt x="3772" y="2557"/>
                </a:cubicBezTo>
                <a:cubicBezTo>
                  <a:pt x="3772" y="115"/>
                  <a:pt x="3772" y="115"/>
                  <a:pt x="3772" y="115"/>
                </a:cubicBezTo>
                <a:cubicBezTo>
                  <a:pt x="3772" y="51"/>
                  <a:pt x="3720" y="0"/>
                  <a:pt x="365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51" y="0"/>
                  <a:pt x="0" y="51"/>
                  <a:pt x="0" y="115"/>
                </a:cubicBezTo>
                <a:cubicBezTo>
                  <a:pt x="0" y="2557"/>
                  <a:pt x="0" y="2557"/>
                  <a:pt x="0" y="2557"/>
                </a:cubicBezTo>
                <a:cubicBezTo>
                  <a:pt x="0" y="2621"/>
                  <a:pt x="51" y="2672"/>
                  <a:pt x="115" y="2672"/>
                </a:cubicBezTo>
                <a:cubicBezTo>
                  <a:pt x="1054" y="2672"/>
                  <a:pt x="1054" y="2672"/>
                  <a:pt x="1054" y="2672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D71CC50-F332-4492-972F-F41434EC1D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6" t="16745" r="35372" b="16745"/>
          <a:stretch/>
        </p:blipFill>
        <p:spPr>
          <a:xfrm flipV="1">
            <a:off x="2004259" y="6833"/>
            <a:ext cx="3042302" cy="433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134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/>
      <p:bldP spid="24" grpId="0" animBg="1"/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2D14A8-05B2-4464-9471-BACC188F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8FAF4-B64A-431E-8506-3F7CC3F00B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9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24949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#?: Leverage retry behaviors for resiliency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785874"/>
            <a:ext cx="11018520" cy="3730252"/>
          </a:xfrm>
        </p:spPr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/>
              <a:t>Queue triggers (Service Bus and Storage) have retry semantics</a:t>
            </a:r>
          </a:p>
          <a:p>
            <a:pPr marL="514350" indent="-514350">
              <a:buFont typeface="+mj-lt"/>
              <a:buAutoNum type="alphaLcPeriod"/>
            </a:pPr>
            <a:endParaRPr lang="en-US"/>
          </a:p>
          <a:p>
            <a:pPr marL="514350" indent="-514350">
              <a:buFont typeface="+mj-lt"/>
              <a:buAutoNum type="alphaLcPeriod"/>
            </a:pPr>
            <a:r>
              <a:rPr lang="en-US"/>
              <a:t>If an </a:t>
            </a:r>
            <a:r>
              <a:rPr lang="en-US" b="1"/>
              <a:t>uncaught exception</a:t>
            </a:r>
            <a:r>
              <a:rPr lang="en-US"/>
              <a:t> occurs during the execution, the message will be retried automatically</a:t>
            </a:r>
          </a:p>
          <a:p>
            <a:pPr marL="514350" indent="-514350">
              <a:buFont typeface="+mj-lt"/>
              <a:buAutoNum type="alphaLcPeriod"/>
            </a:pPr>
            <a:endParaRPr lang="en-US"/>
          </a:p>
          <a:p>
            <a:pPr marL="514350" indent="-514350">
              <a:buFont typeface="+mj-lt"/>
              <a:buAutoNum type="alphaLcPeriod"/>
            </a:pPr>
            <a:r>
              <a:rPr lang="en-US"/>
              <a:t>By default will retry 4 additional times, but this number can be set in the </a:t>
            </a:r>
            <a:r>
              <a:rPr lang="en-US" err="1"/>
              <a:t>host.json</a:t>
            </a:r>
            <a:r>
              <a:rPr lang="en-US"/>
              <a:t> file</a:t>
            </a:r>
          </a:p>
          <a:p>
            <a:pPr marL="228600" lvl="1" indent="0">
              <a:buNone/>
            </a:pP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C59FCC-4C75-4225-A96E-772B1A2F4B00}"/>
              </a:ext>
            </a:extLst>
          </p:cNvPr>
          <p:cNvGrpSpPr/>
          <p:nvPr/>
        </p:nvGrpSpPr>
        <p:grpSpPr>
          <a:xfrm>
            <a:off x="10039350" y="-1"/>
            <a:ext cx="2175695" cy="1971675"/>
            <a:chOff x="10039350" y="-1"/>
            <a:chExt cx="2175695" cy="1971675"/>
          </a:xfrm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93326FC4-8A89-43B6-B740-EE3306EBA309}"/>
                </a:ext>
              </a:extLst>
            </p:cNvPr>
            <p:cNvSpPr/>
            <p:nvPr/>
          </p:nvSpPr>
          <p:spPr bwMode="auto">
            <a:xfrm rot="10800000">
              <a:off x="10039350" y="-1"/>
              <a:ext cx="2152650" cy="1971675"/>
            </a:xfrm>
            <a:prstGeom prst="rtTriangl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DE3680-A332-4B3A-9226-132ABF3C912B}"/>
                </a:ext>
              </a:extLst>
            </p:cNvPr>
            <p:cNvSpPr txBox="1"/>
            <p:nvPr/>
          </p:nvSpPr>
          <p:spPr>
            <a:xfrm rot="2455941">
              <a:off x="10872020" y="387272"/>
              <a:ext cx="134302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>
                  <a:solidFill>
                    <a:srgbClr val="FF0000"/>
                  </a:solidFill>
                </a:rPr>
                <a:t>Coding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99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5221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#6: Resolving assembly loading conflicts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785874"/>
            <a:ext cx="11018520" cy="800219"/>
          </a:xfrm>
        </p:spPr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/>
              <a:t>TBD</a:t>
            </a:r>
          </a:p>
          <a:p>
            <a:pPr marL="228600" lvl="1" indent="0">
              <a:buNone/>
            </a:pP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C59FCC-4C75-4225-A96E-772B1A2F4B00}"/>
              </a:ext>
            </a:extLst>
          </p:cNvPr>
          <p:cNvGrpSpPr/>
          <p:nvPr/>
        </p:nvGrpSpPr>
        <p:grpSpPr>
          <a:xfrm>
            <a:off x="10039350" y="-1"/>
            <a:ext cx="2175695" cy="1971675"/>
            <a:chOff x="10039350" y="-1"/>
            <a:chExt cx="2175695" cy="1971675"/>
          </a:xfrm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93326FC4-8A89-43B6-B740-EE3306EBA309}"/>
                </a:ext>
              </a:extLst>
            </p:cNvPr>
            <p:cNvSpPr/>
            <p:nvPr/>
          </p:nvSpPr>
          <p:spPr bwMode="auto">
            <a:xfrm rot="10800000">
              <a:off x="10039350" y="-1"/>
              <a:ext cx="2152650" cy="1971675"/>
            </a:xfrm>
            <a:prstGeom prst="rtTriangl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DE3680-A332-4B3A-9226-132ABF3C912B}"/>
                </a:ext>
              </a:extLst>
            </p:cNvPr>
            <p:cNvSpPr txBox="1"/>
            <p:nvPr/>
          </p:nvSpPr>
          <p:spPr>
            <a:xfrm rot="2455941">
              <a:off x="10872020" y="387272"/>
              <a:ext cx="134302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>
                  <a:solidFill>
                    <a:srgbClr val="FF0000"/>
                  </a:solidFill>
                </a:rPr>
                <a:t>Coding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69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7676899" y="3797753"/>
            <a:ext cx="1012459" cy="621792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>
                <a:ln>
                  <a:noFill/>
                </a:ln>
                <a:solidFill>
                  <a:srgbClr val="2139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01097" y="3797753"/>
            <a:ext cx="921127" cy="621792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>
                <a:ln>
                  <a:noFill/>
                </a:ln>
                <a:solidFill>
                  <a:srgbClr val="2139B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IaaS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2694" y="3797753"/>
            <a:ext cx="2092426" cy="621792"/>
          </a:xfrm>
          <a:prstGeom prst="rect">
            <a:avLst/>
          </a:prstGeom>
          <a:noFill/>
        </p:spPr>
        <p:txBody>
          <a:bodyPr wrap="none" lIns="179208" tIns="143366" rIns="179208" bIns="143366" rtlCol="0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On-Premises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evolution of application platforms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-11447" y="3604732"/>
            <a:ext cx="11753636" cy="0"/>
          </a:xfrm>
          <a:prstGeom prst="straightConnector1">
            <a:avLst/>
          </a:prstGeom>
          <a:ln w="25400">
            <a:solidFill>
              <a:schemeClr val="accent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1132736" y="3518565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275492" y="3518565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8102884" y="3518565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0732590" y="3518565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749294" y="2338860"/>
            <a:ext cx="939221" cy="1002279"/>
            <a:chOff x="2084593" y="2157479"/>
            <a:chExt cx="958326" cy="1022668"/>
          </a:xfrm>
        </p:grpSpPr>
        <p:grpSp>
          <p:nvGrpSpPr>
            <p:cNvPr id="33" name="Group 4"/>
            <p:cNvGrpSpPr>
              <a:grpSpLocks noChangeAspect="1"/>
            </p:cNvGrpSpPr>
            <p:nvPr/>
          </p:nvGrpSpPr>
          <p:grpSpPr bwMode="auto">
            <a:xfrm>
              <a:off x="2084593" y="2157479"/>
              <a:ext cx="475727" cy="1022668"/>
              <a:chOff x="7" y="12"/>
              <a:chExt cx="167" cy="359"/>
            </a:xfrm>
          </p:grpSpPr>
          <p:sp>
            <p:nvSpPr>
              <p:cNvPr id="35" name="Rectangle 5"/>
              <p:cNvSpPr>
                <a:spLocks noChangeArrowheads="1"/>
              </p:cNvSpPr>
              <p:nvPr/>
            </p:nvSpPr>
            <p:spPr bwMode="auto">
              <a:xfrm>
                <a:off x="7" y="45"/>
                <a:ext cx="167" cy="326"/>
              </a:xfrm>
              <a:prstGeom prst="rect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69" y="312"/>
                <a:ext cx="43" cy="59"/>
              </a:xfrm>
              <a:custGeom>
                <a:avLst/>
                <a:gdLst>
                  <a:gd name="T0" fmla="*/ 20 w 20"/>
                  <a:gd name="T1" fmla="*/ 28 h 28"/>
                  <a:gd name="T2" fmla="*/ 20 w 20"/>
                  <a:gd name="T3" fmla="*/ 10 h 28"/>
                  <a:gd name="T4" fmla="*/ 10 w 20"/>
                  <a:gd name="T5" fmla="*/ 0 h 28"/>
                  <a:gd name="T6" fmla="*/ 0 w 20"/>
                  <a:gd name="T7" fmla="*/ 10 h 28"/>
                  <a:gd name="T8" fmla="*/ 0 w 20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8">
                    <a:moveTo>
                      <a:pt x="20" y="28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28"/>
                      <a:pt x="0" y="28"/>
                      <a:pt x="0" y="28"/>
                    </a:cubicBez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7" name="Rectangle 7"/>
              <p:cNvSpPr>
                <a:spLocks noChangeArrowheads="1"/>
              </p:cNvSpPr>
              <p:nvPr/>
            </p:nvSpPr>
            <p:spPr bwMode="auto">
              <a:xfrm>
                <a:off x="42" y="232"/>
                <a:ext cx="25" cy="25"/>
              </a:xfrm>
              <a:prstGeom prst="rect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8" name="Rectangle 8"/>
              <p:cNvSpPr>
                <a:spLocks noChangeArrowheads="1"/>
              </p:cNvSpPr>
              <p:nvPr/>
            </p:nvSpPr>
            <p:spPr bwMode="auto">
              <a:xfrm>
                <a:off x="114" y="232"/>
                <a:ext cx="26" cy="25"/>
              </a:xfrm>
              <a:prstGeom prst="rect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9" name="Rectangle 9"/>
              <p:cNvSpPr>
                <a:spLocks noChangeArrowheads="1"/>
              </p:cNvSpPr>
              <p:nvPr/>
            </p:nvSpPr>
            <p:spPr bwMode="auto">
              <a:xfrm>
                <a:off x="42" y="164"/>
                <a:ext cx="25" cy="25"/>
              </a:xfrm>
              <a:prstGeom prst="rect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0" name="Rectangle 10"/>
              <p:cNvSpPr>
                <a:spLocks noChangeArrowheads="1"/>
              </p:cNvSpPr>
              <p:nvPr/>
            </p:nvSpPr>
            <p:spPr bwMode="auto">
              <a:xfrm>
                <a:off x="114" y="164"/>
                <a:ext cx="26" cy="25"/>
              </a:xfrm>
              <a:prstGeom prst="rect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1" name="Rectangle 11"/>
              <p:cNvSpPr>
                <a:spLocks noChangeArrowheads="1"/>
              </p:cNvSpPr>
              <p:nvPr/>
            </p:nvSpPr>
            <p:spPr bwMode="auto">
              <a:xfrm>
                <a:off x="42" y="98"/>
                <a:ext cx="25" cy="24"/>
              </a:xfrm>
              <a:prstGeom prst="rect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2" name="Rectangle 12"/>
              <p:cNvSpPr>
                <a:spLocks noChangeArrowheads="1"/>
              </p:cNvSpPr>
              <p:nvPr/>
            </p:nvSpPr>
            <p:spPr bwMode="auto">
              <a:xfrm>
                <a:off x="114" y="98"/>
                <a:ext cx="26" cy="24"/>
              </a:xfrm>
              <a:prstGeom prst="rect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" name="Rectangle 13"/>
              <p:cNvSpPr>
                <a:spLocks noChangeArrowheads="1"/>
              </p:cNvSpPr>
              <p:nvPr/>
            </p:nvSpPr>
            <p:spPr bwMode="auto">
              <a:xfrm>
                <a:off x="31" y="12"/>
                <a:ext cx="47" cy="33"/>
              </a:xfrm>
              <a:prstGeom prst="rect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2561534" y="2758439"/>
              <a:ext cx="475727" cy="421466"/>
              <a:chOff x="2779974" y="2727959"/>
              <a:chExt cx="475727" cy="421466"/>
            </a:xfrm>
          </p:grpSpPr>
          <p:sp>
            <p:nvSpPr>
              <p:cNvPr id="45" name="Rectangle 5"/>
              <p:cNvSpPr>
                <a:spLocks noChangeArrowheads="1"/>
              </p:cNvSpPr>
              <p:nvPr/>
            </p:nvSpPr>
            <p:spPr bwMode="auto">
              <a:xfrm>
                <a:off x="2779974" y="2727959"/>
                <a:ext cx="475727" cy="421465"/>
              </a:xfrm>
              <a:prstGeom prst="rect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" name="Freeform 6"/>
              <p:cNvSpPr>
                <a:spLocks/>
              </p:cNvSpPr>
              <p:nvPr/>
            </p:nvSpPr>
            <p:spPr bwMode="auto">
              <a:xfrm>
                <a:off x="3058191" y="2981354"/>
                <a:ext cx="122493" cy="168071"/>
              </a:xfrm>
              <a:custGeom>
                <a:avLst/>
                <a:gdLst>
                  <a:gd name="T0" fmla="*/ 20 w 20"/>
                  <a:gd name="T1" fmla="*/ 28 h 28"/>
                  <a:gd name="T2" fmla="*/ 20 w 20"/>
                  <a:gd name="T3" fmla="*/ 10 h 28"/>
                  <a:gd name="T4" fmla="*/ 10 w 20"/>
                  <a:gd name="T5" fmla="*/ 0 h 28"/>
                  <a:gd name="T6" fmla="*/ 0 w 20"/>
                  <a:gd name="T7" fmla="*/ 10 h 28"/>
                  <a:gd name="T8" fmla="*/ 0 w 20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8">
                    <a:moveTo>
                      <a:pt x="20" y="28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28"/>
                      <a:pt x="0" y="28"/>
                      <a:pt x="0" y="28"/>
                    </a:cubicBez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7" name="Rectangle 7"/>
              <p:cNvSpPr>
                <a:spLocks noChangeArrowheads="1"/>
              </p:cNvSpPr>
              <p:nvPr/>
            </p:nvSpPr>
            <p:spPr bwMode="auto">
              <a:xfrm>
                <a:off x="2879677" y="2829662"/>
                <a:ext cx="71217" cy="71216"/>
              </a:xfrm>
              <a:prstGeom prst="rect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8" name="Rectangle 8"/>
              <p:cNvSpPr>
                <a:spLocks noChangeArrowheads="1"/>
              </p:cNvSpPr>
              <p:nvPr/>
            </p:nvSpPr>
            <p:spPr bwMode="auto">
              <a:xfrm>
                <a:off x="3084781" y="2829662"/>
                <a:ext cx="74065" cy="71216"/>
              </a:xfrm>
              <a:prstGeom prst="rect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9" name="Rectangle 9"/>
              <p:cNvSpPr>
                <a:spLocks noChangeArrowheads="1"/>
              </p:cNvSpPr>
              <p:nvPr/>
            </p:nvSpPr>
            <p:spPr bwMode="auto">
              <a:xfrm>
                <a:off x="2879677" y="3004253"/>
                <a:ext cx="71217" cy="71216"/>
              </a:xfrm>
              <a:prstGeom prst="rect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55" name="Isosceles Triangle 54"/>
            <p:cNvSpPr/>
            <p:nvPr/>
          </p:nvSpPr>
          <p:spPr bwMode="auto">
            <a:xfrm>
              <a:off x="2560320" y="2537142"/>
              <a:ext cx="482599" cy="221297"/>
            </a:xfrm>
            <a:prstGeom prst="triangle">
              <a:avLst>
                <a:gd name="adj" fmla="val 0"/>
              </a:avLst>
            </a:prstGeom>
            <a:noFill/>
            <a:ln w="190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58" name="Group 16"/>
          <p:cNvGrpSpPr>
            <a:grpSpLocks noChangeAspect="1"/>
          </p:cNvGrpSpPr>
          <p:nvPr/>
        </p:nvGrpSpPr>
        <p:grpSpPr bwMode="auto">
          <a:xfrm>
            <a:off x="7807765" y="2467798"/>
            <a:ext cx="755031" cy="873341"/>
            <a:chOff x="13" y="7"/>
            <a:chExt cx="351" cy="406"/>
          </a:xfrm>
        </p:grpSpPr>
        <p:sp>
          <p:nvSpPr>
            <p:cNvPr id="60" name="Freeform 17"/>
            <p:cNvSpPr>
              <a:spLocks/>
            </p:cNvSpPr>
            <p:nvPr/>
          </p:nvSpPr>
          <p:spPr bwMode="auto">
            <a:xfrm>
              <a:off x="212" y="199"/>
              <a:ext cx="152" cy="176"/>
            </a:xfrm>
            <a:custGeom>
              <a:avLst/>
              <a:gdLst>
                <a:gd name="T0" fmla="*/ 0 w 152"/>
                <a:gd name="T1" fmla="*/ 45 h 176"/>
                <a:gd name="T2" fmla="*/ 76 w 152"/>
                <a:gd name="T3" fmla="*/ 0 h 176"/>
                <a:gd name="T4" fmla="*/ 152 w 152"/>
                <a:gd name="T5" fmla="*/ 45 h 176"/>
                <a:gd name="T6" fmla="*/ 152 w 152"/>
                <a:gd name="T7" fmla="*/ 131 h 176"/>
                <a:gd name="T8" fmla="*/ 76 w 152"/>
                <a:gd name="T9" fmla="*/ 176 h 176"/>
                <a:gd name="T10" fmla="*/ 0 w 152"/>
                <a:gd name="T11" fmla="*/ 131 h 176"/>
                <a:gd name="T12" fmla="*/ 0 w 152"/>
                <a:gd name="T13" fmla="*/ 4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76">
                  <a:moveTo>
                    <a:pt x="0" y="45"/>
                  </a:moveTo>
                  <a:lnTo>
                    <a:pt x="76" y="0"/>
                  </a:lnTo>
                  <a:lnTo>
                    <a:pt x="152" y="45"/>
                  </a:lnTo>
                  <a:lnTo>
                    <a:pt x="152" y="131"/>
                  </a:lnTo>
                  <a:lnTo>
                    <a:pt x="76" y="176"/>
                  </a:lnTo>
                  <a:lnTo>
                    <a:pt x="0" y="131"/>
                  </a:lnTo>
                  <a:lnTo>
                    <a:pt x="0" y="45"/>
                  </a:lnTo>
                  <a:close/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" name="Freeform 18"/>
            <p:cNvSpPr>
              <a:spLocks/>
            </p:cNvSpPr>
            <p:nvPr/>
          </p:nvSpPr>
          <p:spPr bwMode="auto">
            <a:xfrm>
              <a:off x="212" y="244"/>
              <a:ext cx="152" cy="44"/>
            </a:xfrm>
            <a:custGeom>
              <a:avLst/>
              <a:gdLst>
                <a:gd name="T0" fmla="*/ 152 w 152"/>
                <a:gd name="T1" fmla="*/ 0 h 44"/>
                <a:gd name="T2" fmla="*/ 76 w 152"/>
                <a:gd name="T3" fmla="*/ 44 h 44"/>
                <a:gd name="T4" fmla="*/ 0 w 152"/>
                <a:gd name="T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44">
                  <a:moveTo>
                    <a:pt x="152" y="0"/>
                  </a:moveTo>
                  <a:lnTo>
                    <a:pt x="76" y="44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2" name="Line 19"/>
            <p:cNvSpPr>
              <a:spLocks noChangeShapeType="1"/>
            </p:cNvSpPr>
            <p:nvPr/>
          </p:nvSpPr>
          <p:spPr bwMode="auto">
            <a:xfrm>
              <a:off x="288" y="282"/>
              <a:ext cx="0" cy="9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3" name="Freeform 20"/>
            <p:cNvSpPr>
              <a:spLocks/>
            </p:cNvSpPr>
            <p:nvPr/>
          </p:nvSpPr>
          <p:spPr bwMode="auto">
            <a:xfrm>
              <a:off x="13" y="199"/>
              <a:ext cx="152" cy="176"/>
            </a:xfrm>
            <a:custGeom>
              <a:avLst/>
              <a:gdLst>
                <a:gd name="T0" fmla="*/ 0 w 152"/>
                <a:gd name="T1" fmla="*/ 45 h 176"/>
                <a:gd name="T2" fmla="*/ 76 w 152"/>
                <a:gd name="T3" fmla="*/ 0 h 176"/>
                <a:gd name="T4" fmla="*/ 152 w 152"/>
                <a:gd name="T5" fmla="*/ 45 h 176"/>
                <a:gd name="T6" fmla="*/ 152 w 152"/>
                <a:gd name="T7" fmla="*/ 131 h 176"/>
                <a:gd name="T8" fmla="*/ 76 w 152"/>
                <a:gd name="T9" fmla="*/ 176 h 176"/>
                <a:gd name="T10" fmla="*/ 0 w 152"/>
                <a:gd name="T11" fmla="*/ 131 h 176"/>
                <a:gd name="T12" fmla="*/ 0 w 152"/>
                <a:gd name="T13" fmla="*/ 4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76">
                  <a:moveTo>
                    <a:pt x="0" y="45"/>
                  </a:moveTo>
                  <a:lnTo>
                    <a:pt x="76" y="0"/>
                  </a:lnTo>
                  <a:lnTo>
                    <a:pt x="152" y="45"/>
                  </a:lnTo>
                  <a:lnTo>
                    <a:pt x="152" y="131"/>
                  </a:lnTo>
                  <a:lnTo>
                    <a:pt x="76" y="176"/>
                  </a:lnTo>
                  <a:lnTo>
                    <a:pt x="0" y="131"/>
                  </a:lnTo>
                  <a:lnTo>
                    <a:pt x="0" y="45"/>
                  </a:lnTo>
                  <a:close/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4" name="Freeform 21"/>
            <p:cNvSpPr>
              <a:spLocks/>
            </p:cNvSpPr>
            <p:nvPr/>
          </p:nvSpPr>
          <p:spPr bwMode="auto">
            <a:xfrm>
              <a:off x="13" y="244"/>
              <a:ext cx="152" cy="44"/>
            </a:xfrm>
            <a:custGeom>
              <a:avLst/>
              <a:gdLst>
                <a:gd name="T0" fmla="*/ 152 w 152"/>
                <a:gd name="T1" fmla="*/ 0 h 44"/>
                <a:gd name="T2" fmla="*/ 76 w 152"/>
                <a:gd name="T3" fmla="*/ 44 h 44"/>
                <a:gd name="T4" fmla="*/ 0 w 152"/>
                <a:gd name="T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44">
                  <a:moveTo>
                    <a:pt x="152" y="0"/>
                  </a:moveTo>
                  <a:lnTo>
                    <a:pt x="76" y="44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5" name="Line 22"/>
            <p:cNvSpPr>
              <a:spLocks noChangeShapeType="1"/>
            </p:cNvSpPr>
            <p:nvPr/>
          </p:nvSpPr>
          <p:spPr bwMode="auto">
            <a:xfrm>
              <a:off x="89" y="282"/>
              <a:ext cx="0" cy="93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106" y="364"/>
              <a:ext cx="163" cy="49"/>
            </a:xfrm>
            <a:custGeom>
              <a:avLst/>
              <a:gdLst>
                <a:gd name="T0" fmla="*/ 163 w 163"/>
                <a:gd name="T1" fmla="*/ 2 h 49"/>
                <a:gd name="T2" fmla="*/ 83 w 163"/>
                <a:gd name="T3" fmla="*/ 49 h 49"/>
                <a:gd name="T4" fmla="*/ 0 w 163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3" h="49">
                  <a:moveTo>
                    <a:pt x="163" y="2"/>
                  </a:moveTo>
                  <a:lnTo>
                    <a:pt x="83" y="49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113" y="7"/>
              <a:ext cx="152" cy="176"/>
            </a:xfrm>
            <a:custGeom>
              <a:avLst/>
              <a:gdLst>
                <a:gd name="T0" fmla="*/ 0 w 152"/>
                <a:gd name="T1" fmla="*/ 45 h 176"/>
                <a:gd name="T2" fmla="*/ 76 w 152"/>
                <a:gd name="T3" fmla="*/ 0 h 176"/>
                <a:gd name="T4" fmla="*/ 152 w 152"/>
                <a:gd name="T5" fmla="*/ 45 h 176"/>
                <a:gd name="T6" fmla="*/ 152 w 152"/>
                <a:gd name="T7" fmla="*/ 133 h 176"/>
                <a:gd name="T8" fmla="*/ 76 w 152"/>
                <a:gd name="T9" fmla="*/ 176 h 176"/>
                <a:gd name="T10" fmla="*/ 0 w 152"/>
                <a:gd name="T11" fmla="*/ 133 h 176"/>
                <a:gd name="T12" fmla="*/ 0 w 152"/>
                <a:gd name="T13" fmla="*/ 4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76">
                  <a:moveTo>
                    <a:pt x="0" y="45"/>
                  </a:moveTo>
                  <a:lnTo>
                    <a:pt x="76" y="0"/>
                  </a:lnTo>
                  <a:lnTo>
                    <a:pt x="152" y="45"/>
                  </a:lnTo>
                  <a:lnTo>
                    <a:pt x="152" y="133"/>
                  </a:lnTo>
                  <a:lnTo>
                    <a:pt x="76" y="176"/>
                  </a:lnTo>
                  <a:lnTo>
                    <a:pt x="0" y="133"/>
                  </a:lnTo>
                  <a:lnTo>
                    <a:pt x="0" y="45"/>
                  </a:lnTo>
                  <a:close/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113" y="52"/>
              <a:ext cx="152" cy="44"/>
            </a:xfrm>
            <a:custGeom>
              <a:avLst/>
              <a:gdLst>
                <a:gd name="T0" fmla="*/ 152 w 152"/>
                <a:gd name="T1" fmla="*/ 0 h 44"/>
                <a:gd name="T2" fmla="*/ 76 w 152"/>
                <a:gd name="T3" fmla="*/ 44 h 44"/>
                <a:gd name="T4" fmla="*/ 0 w 152"/>
                <a:gd name="T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44">
                  <a:moveTo>
                    <a:pt x="152" y="0"/>
                  </a:moveTo>
                  <a:lnTo>
                    <a:pt x="76" y="44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9" name="Line 26"/>
            <p:cNvSpPr>
              <a:spLocks noChangeShapeType="1"/>
            </p:cNvSpPr>
            <p:nvPr/>
          </p:nvSpPr>
          <p:spPr bwMode="auto">
            <a:xfrm>
              <a:off x="189" y="96"/>
              <a:ext cx="0" cy="87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265" y="92"/>
              <a:ext cx="82" cy="141"/>
            </a:xfrm>
            <a:custGeom>
              <a:avLst/>
              <a:gdLst>
                <a:gd name="T0" fmla="*/ 0 w 82"/>
                <a:gd name="T1" fmla="*/ 0 h 141"/>
                <a:gd name="T2" fmla="*/ 82 w 82"/>
                <a:gd name="T3" fmla="*/ 46 h 141"/>
                <a:gd name="T4" fmla="*/ 82 w 82"/>
                <a:gd name="T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2" h="141">
                  <a:moveTo>
                    <a:pt x="0" y="0"/>
                  </a:moveTo>
                  <a:lnTo>
                    <a:pt x="82" y="46"/>
                  </a:lnTo>
                  <a:lnTo>
                    <a:pt x="82" y="141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30" y="92"/>
              <a:ext cx="83" cy="141"/>
            </a:xfrm>
            <a:custGeom>
              <a:avLst/>
              <a:gdLst>
                <a:gd name="T0" fmla="*/ 0 w 83"/>
                <a:gd name="T1" fmla="*/ 141 h 141"/>
                <a:gd name="T2" fmla="*/ 0 w 83"/>
                <a:gd name="T3" fmla="*/ 46 h 141"/>
                <a:gd name="T4" fmla="*/ 83 w 83"/>
                <a:gd name="T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141">
                  <a:moveTo>
                    <a:pt x="0" y="141"/>
                  </a:moveTo>
                  <a:lnTo>
                    <a:pt x="0" y="46"/>
                  </a:lnTo>
                  <a:lnTo>
                    <a:pt x="83" y="0"/>
                  </a:lnTo>
                </a:path>
              </a:pathLst>
            </a:cu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73" name="Group 31"/>
          <p:cNvGrpSpPr>
            <a:grpSpLocks noChangeAspect="1"/>
          </p:cNvGrpSpPr>
          <p:nvPr/>
        </p:nvGrpSpPr>
        <p:grpSpPr bwMode="auto">
          <a:xfrm>
            <a:off x="5020064" y="2631547"/>
            <a:ext cx="678648" cy="709354"/>
            <a:chOff x="12" y="7"/>
            <a:chExt cx="221" cy="231"/>
          </a:xfrm>
        </p:grpSpPr>
        <p:sp>
          <p:nvSpPr>
            <p:cNvPr id="75" name="Rectangle 32"/>
            <p:cNvSpPr>
              <a:spLocks noChangeArrowheads="1"/>
            </p:cNvSpPr>
            <p:nvPr/>
          </p:nvSpPr>
          <p:spPr bwMode="auto">
            <a:xfrm>
              <a:off x="12" y="7"/>
              <a:ext cx="221" cy="60"/>
            </a:xfrm>
            <a:prstGeom prst="rect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6" name="Line 33"/>
            <p:cNvSpPr>
              <a:spLocks noChangeShapeType="1"/>
            </p:cNvSpPr>
            <p:nvPr/>
          </p:nvSpPr>
          <p:spPr bwMode="auto">
            <a:xfrm flipH="1">
              <a:off x="191" y="37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7" name="Line 34"/>
            <p:cNvSpPr>
              <a:spLocks noChangeShapeType="1"/>
            </p:cNvSpPr>
            <p:nvPr/>
          </p:nvSpPr>
          <p:spPr bwMode="auto">
            <a:xfrm flipH="1">
              <a:off x="157" y="37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8" name="Line 35"/>
            <p:cNvSpPr>
              <a:spLocks noChangeShapeType="1"/>
            </p:cNvSpPr>
            <p:nvPr/>
          </p:nvSpPr>
          <p:spPr bwMode="auto">
            <a:xfrm flipH="1">
              <a:off x="54" y="37"/>
              <a:ext cx="69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9" name="Rectangle 36"/>
            <p:cNvSpPr>
              <a:spLocks noChangeArrowheads="1"/>
            </p:cNvSpPr>
            <p:nvPr/>
          </p:nvSpPr>
          <p:spPr bwMode="auto">
            <a:xfrm>
              <a:off x="12" y="93"/>
              <a:ext cx="221" cy="59"/>
            </a:xfrm>
            <a:prstGeom prst="rect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0" name="Line 37"/>
            <p:cNvSpPr>
              <a:spLocks noChangeShapeType="1"/>
            </p:cNvSpPr>
            <p:nvPr/>
          </p:nvSpPr>
          <p:spPr bwMode="auto">
            <a:xfrm flipH="1">
              <a:off x="191" y="123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1" name="Line 38"/>
            <p:cNvSpPr>
              <a:spLocks noChangeShapeType="1"/>
            </p:cNvSpPr>
            <p:nvPr/>
          </p:nvSpPr>
          <p:spPr bwMode="auto">
            <a:xfrm flipH="1">
              <a:off x="157" y="123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2" name="Line 39"/>
            <p:cNvSpPr>
              <a:spLocks noChangeShapeType="1"/>
            </p:cNvSpPr>
            <p:nvPr/>
          </p:nvSpPr>
          <p:spPr bwMode="auto">
            <a:xfrm flipH="1">
              <a:off x="54" y="123"/>
              <a:ext cx="69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3" name="Rectangle 40"/>
            <p:cNvSpPr>
              <a:spLocks noChangeArrowheads="1"/>
            </p:cNvSpPr>
            <p:nvPr/>
          </p:nvSpPr>
          <p:spPr bwMode="auto">
            <a:xfrm>
              <a:off x="12" y="178"/>
              <a:ext cx="221" cy="60"/>
            </a:xfrm>
            <a:prstGeom prst="rect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4" name="Line 41"/>
            <p:cNvSpPr>
              <a:spLocks noChangeShapeType="1"/>
            </p:cNvSpPr>
            <p:nvPr/>
          </p:nvSpPr>
          <p:spPr bwMode="auto">
            <a:xfrm flipH="1">
              <a:off x="191" y="208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5" name="Line 42"/>
            <p:cNvSpPr>
              <a:spLocks noChangeShapeType="1"/>
            </p:cNvSpPr>
            <p:nvPr/>
          </p:nvSpPr>
          <p:spPr bwMode="auto">
            <a:xfrm flipH="1">
              <a:off x="157" y="208"/>
              <a:ext cx="17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6" name="Line 43"/>
            <p:cNvSpPr>
              <a:spLocks noChangeShapeType="1"/>
            </p:cNvSpPr>
            <p:nvPr/>
          </p:nvSpPr>
          <p:spPr bwMode="auto">
            <a:xfrm flipH="1">
              <a:off x="54" y="208"/>
              <a:ext cx="69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7" name="Line 44"/>
            <p:cNvSpPr>
              <a:spLocks noChangeShapeType="1"/>
            </p:cNvSpPr>
            <p:nvPr/>
          </p:nvSpPr>
          <p:spPr bwMode="auto">
            <a:xfrm flipV="1">
              <a:off x="165" y="127"/>
              <a:ext cx="0" cy="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8" name="Line 45"/>
            <p:cNvSpPr>
              <a:spLocks noChangeShapeType="1"/>
            </p:cNvSpPr>
            <p:nvPr/>
          </p:nvSpPr>
          <p:spPr bwMode="auto">
            <a:xfrm flipV="1">
              <a:off x="165" y="42"/>
              <a:ext cx="0" cy="25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9" name="Line 46"/>
            <p:cNvSpPr>
              <a:spLocks noChangeShapeType="1"/>
            </p:cNvSpPr>
            <p:nvPr/>
          </p:nvSpPr>
          <p:spPr bwMode="auto">
            <a:xfrm flipV="1">
              <a:off x="165" y="212"/>
              <a:ext cx="0" cy="26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94" name="Right Brace 93"/>
          <p:cNvSpPr/>
          <p:nvPr/>
        </p:nvSpPr>
        <p:spPr>
          <a:xfrm rot="5400000">
            <a:off x="8080876" y="1299158"/>
            <a:ext cx="328769" cy="6987030"/>
          </a:xfrm>
          <a:prstGeom prst="rightBrace">
            <a:avLst>
              <a:gd name="adj1" fmla="val 146892"/>
              <a:gd name="adj2" fmla="val 50000"/>
            </a:avLst>
          </a:prstGeom>
          <a:noFill/>
          <a:ln w="19050" cap="flat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109FD1-3D22-45E7-943E-E32B2937E094}"/>
              </a:ext>
            </a:extLst>
          </p:cNvPr>
          <p:cNvGrpSpPr/>
          <p:nvPr/>
        </p:nvGrpSpPr>
        <p:grpSpPr>
          <a:xfrm>
            <a:off x="7748247" y="5261310"/>
            <a:ext cx="994027" cy="574701"/>
            <a:chOff x="7935872" y="5373492"/>
            <a:chExt cx="1014103" cy="586309"/>
          </a:xfrm>
          <a:solidFill>
            <a:schemeClr val="bg1"/>
          </a:solidFill>
        </p:grpSpPr>
        <p:sp>
          <p:nvSpPr>
            <p:cNvPr id="99" name="Freeform 50"/>
            <p:cNvSpPr>
              <a:spLocks/>
            </p:cNvSpPr>
            <p:nvPr/>
          </p:nvSpPr>
          <p:spPr bwMode="auto">
            <a:xfrm>
              <a:off x="7935872" y="5373492"/>
              <a:ext cx="874319" cy="586309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grp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/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0" name="Freeform 50"/>
            <p:cNvSpPr>
              <a:spLocks/>
            </p:cNvSpPr>
            <p:nvPr/>
          </p:nvSpPr>
          <p:spPr bwMode="auto">
            <a:xfrm flipH="1">
              <a:off x="8335638" y="5547381"/>
              <a:ext cx="614337" cy="411967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grpFill/>
            <a:ln w="190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0490864" y="2467797"/>
            <a:ext cx="655789" cy="865897"/>
            <a:chOff x="10669874" y="2515906"/>
            <a:chExt cx="669129" cy="883510"/>
          </a:xfrm>
        </p:grpSpPr>
        <p:sp>
          <p:nvSpPr>
            <p:cNvPr id="105" name="Freeform 54"/>
            <p:cNvSpPr>
              <a:spLocks noEditPoints="1"/>
            </p:cNvSpPr>
            <p:nvPr/>
          </p:nvSpPr>
          <p:spPr bwMode="auto">
            <a:xfrm>
              <a:off x="10669874" y="2515906"/>
              <a:ext cx="669129" cy="883510"/>
            </a:xfrm>
            <a:custGeom>
              <a:avLst/>
              <a:gdLst>
                <a:gd name="T0" fmla="*/ 206 w 206"/>
                <a:gd name="T1" fmla="*/ 68 h 272"/>
                <a:gd name="T2" fmla="*/ 137 w 206"/>
                <a:gd name="T3" fmla="*/ 0 h 272"/>
                <a:gd name="T4" fmla="*/ 0 w 206"/>
                <a:gd name="T5" fmla="*/ 0 h 272"/>
                <a:gd name="T6" fmla="*/ 0 w 206"/>
                <a:gd name="T7" fmla="*/ 272 h 272"/>
                <a:gd name="T8" fmla="*/ 206 w 206"/>
                <a:gd name="T9" fmla="*/ 272 h 272"/>
                <a:gd name="T10" fmla="*/ 206 w 206"/>
                <a:gd name="T11" fmla="*/ 68 h 272"/>
                <a:gd name="T12" fmla="*/ 137 w 206"/>
                <a:gd name="T13" fmla="*/ 23 h 272"/>
                <a:gd name="T14" fmla="*/ 182 w 206"/>
                <a:gd name="T15" fmla="*/ 68 h 272"/>
                <a:gd name="T16" fmla="*/ 137 w 206"/>
                <a:gd name="T17" fmla="*/ 68 h 272"/>
                <a:gd name="T18" fmla="*/ 137 w 206"/>
                <a:gd name="T19" fmla="*/ 23 h 272"/>
                <a:gd name="T20" fmla="*/ 17 w 206"/>
                <a:gd name="T21" fmla="*/ 255 h 272"/>
                <a:gd name="T22" fmla="*/ 17 w 206"/>
                <a:gd name="T23" fmla="*/ 17 h 272"/>
                <a:gd name="T24" fmla="*/ 120 w 206"/>
                <a:gd name="T25" fmla="*/ 17 h 272"/>
                <a:gd name="T26" fmla="*/ 120 w 206"/>
                <a:gd name="T27" fmla="*/ 85 h 272"/>
                <a:gd name="T28" fmla="*/ 189 w 206"/>
                <a:gd name="T29" fmla="*/ 85 h 272"/>
                <a:gd name="T30" fmla="*/ 189 w 206"/>
                <a:gd name="T31" fmla="*/ 255 h 272"/>
                <a:gd name="T32" fmla="*/ 17 w 206"/>
                <a:gd name="T33" fmla="*/ 255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272">
                  <a:moveTo>
                    <a:pt x="206" y="68"/>
                  </a:moveTo>
                  <a:lnTo>
                    <a:pt x="137" y="0"/>
                  </a:lnTo>
                  <a:lnTo>
                    <a:pt x="0" y="0"/>
                  </a:lnTo>
                  <a:lnTo>
                    <a:pt x="0" y="272"/>
                  </a:lnTo>
                  <a:lnTo>
                    <a:pt x="206" y="272"/>
                  </a:lnTo>
                  <a:lnTo>
                    <a:pt x="206" y="68"/>
                  </a:lnTo>
                  <a:close/>
                  <a:moveTo>
                    <a:pt x="137" y="23"/>
                  </a:moveTo>
                  <a:lnTo>
                    <a:pt x="182" y="68"/>
                  </a:lnTo>
                  <a:lnTo>
                    <a:pt x="137" y="68"/>
                  </a:lnTo>
                  <a:lnTo>
                    <a:pt x="137" y="23"/>
                  </a:lnTo>
                  <a:close/>
                  <a:moveTo>
                    <a:pt x="17" y="255"/>
                  </a:moveTo>
                  <a:lnTo>
                    <a:pt x="17" y="17"/>
                  </a:lnTo>
                  <a:lnTo>
                    <a:pt x="120" y="17"/>
                  </a:lnTo>
                  <a:lnTo>
                    <a:pt x="120" y="85"/>
                  </a:lnTo>
                  <a:lnTo>
                    <a:pt x="189" y="85"/>
                  </a:lnTo>
                  <a:lnTo>
                    <a:pt x="189" y="255"/>
                  </a:lnTo>
                  <a:lnTo>
                    <a:pt x="17" y="255"/>
                  </a:lnTo>
                  <a:close/>
                </a:path>
              </a:pathLst>
            </a:custGeom>
            <a:solidFill>
              <a:schemeClr val="accent5"/>
            </a:solidFill>
            <a:ln w="38100">
              <a:solidFill>
                <a:schemeClr val="bg1"/>
              </a:solidFill>
              <a:miter lim="800000"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10902006" y="2829852"/>
              <a:ext cx="207305" cy="365835"/>
              <a:chOff x="10949140" y="2845563"/>
              <a:chExt cx="207305" cy="365835"/>
            </a:xfrm>
          </p:grpSpPr>
          <p:sp>
            <p:nvSpPr>
              <p:cNvPr id="106" name="Right Brace 105"/>
              <p:cNvSpPr/>
              <p:nvPr/>
            </p:nvSpPr>
            <p:spPr>
              <a:xfrm>
                <a:off x="11094253" y="2845563"/>
                <a:ext cx="62192" cy="365835"/>
              </a:xfrm>
              <a:prstGeom prst="rightBrace">
                <a:avLst>
                  <a:gd name="adj1" fmla="val 80466"/>
                  <a:gd name="adj2" fmla="val 50000"/>
                </a:avLst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08" name="Right Brace 107"/>
              <p:cNvSpPr/>
              <p:nvPr/>
            </p:nvSpPr>
            <p:spPr>
              <a:xfrm flipH="1">
                <a:off x="10949140" y="2845563"/>
                <a:ext cx="62192" cy="365835"/>
              </a:xfrm>
              <a:prstGeom prst="rightBrace">
                <a:avLst>
                  <a:gd name="adj1" fmla="val 80466"/>
                  <a:gd name="adj2" fmla="val 50000"/>
                </a:avLst>
              </a:prstGeom>
              <a:noFill/>
              <a:ln w="19050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72" name="TextBox 71"/>
          <p:cNvSpPr txBox="1"/>
          <p:nvPr/>
        </p:nvSpPr>
        <p:spPr>
          <a:xfrm>
            <a:off x="9937745" y="3798092"/>
            <a:ext cx="1762029" cy="621453"/>
          </a:xfrm>
          <a:prstGeom prst="rect">
            <a:avLst/>
          </a:prstGeom>
          <a:noFill/>
        </p:spPr>
        <p:txBody>
          <a:bodyPr wrap="square" lIns="179208" tIns="143366" rIns="179208" bIns="143366" rtlCol="0" anchor="t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0" b="0" i="0" u="none" strike="noStrike" kern="0" cap="none" spc="0" normalizeH="0" baseline="0" noProof="0">
                <a:ln>
                  <a:noFill/>
                </a:ln>
                <a:solidFill>
                  <a:srgbClr val="2139B5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Serverless</a:t>
            </a: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2139B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59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47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52" dur="5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5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70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8" grpId="0"/>
      <p:bldP spid="28" grpId="1"/>
      <p:bldP spid="27" grpId="0"/>
      <p:bldP spid="27" grpId="1"/>
      <p:bldP spid="12" grpId="0" animBg="1"/>
      <p:bldP spid="20" grpId="0" animBg="1"/>
      <p:bldP spid="21" grpId="0" animBg="1"/>
      <p:bldP spid="22" grpId="0" animBg="1"/>
      <p:bldP spid="94" grpId="0" animBg="1"/>
      <p:bldP spid="72" grpId="0"/>
      <p:bldP spid="72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#13: Packaging your function to run anywhere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785874"/>
            <a:ext cx="11018520" cy="800219"/>
          </a:xfrm>
        </p:spPr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/>
              <a:t>TBD</a:t>
            </a:r>
          </a:p>
          <a:p>
            <a:pPr marL="228600" lvl="1" indent="0">
              <a:buNone/>
            </a:pP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C59FCC-4C75-4225-A96E-772B1A2F4B00}"/>
              </a:ext>
            </a:extLst>
          </p:cNvPr>
          <p:cNvGrpSpPr/>
          <p:nvPr/>
        </p:nvGrpSpPr>
        <p:grpSpPr>
          <a:xfrm>
            <a:off x="10039350" y="-1"/>
            <a:ext cx="2175695" cy="1971675"/>
            <a:chOff x="10039350" y="-1"/>
            <a:chExt cx="2175695" cy="1971675"/>
          </a:xfrm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93326FC4-8A89-43B6-B740-EE3306EBA309}"/>
                </a:ext>
              </a:extLst>
            </p:cNvPr>
            <p:cNvSpPr/>
            <p:nvPr/>
          </p:nvSpPr>
          <p:spPr bwMode="auto">
            <a:xfrm rot="10800000">
              <a:off x="10039350" y="-1"/>
              <a:ext cx="2152650" cy="1971675"/>
            </a:xfrm>
            <a:prstGeom prst="rtTriangl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DE3680-A332-4B3A-9226-132ABF3C912B}"/>
                </a:ext>
              </a:extLst>
            </p:cNvPr>
            <p:cNvSpPr txBox="1"/>
            <p:nvPr/>
          </p:nvSpPr>
          <p:spPr>
            <a:xfrm rot="2455941">
              <a:off x="10872020" y="387272"/>
              <a:ext cx="134302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>
                  <a:solidFill>
                    <a:srgbClr val="92D050"/>
                  </a:solidFill>
                </a:rPr>
                <a:t>Deploy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24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#7: Obtaining a secret from </a:t>
            </a:r>
            <a:r>
              <a:rPr lang="en-US" err="1"/>
              <a:t>KeyVault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785874"/>
            <a:ext cx="11018520" cy="800219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/>
              <a:t>CUT?</a:t>
            </a:r>
          </a:p>
          <a:p>
            <a:pPr marL="228600" lvl="1" indent="0">
              <a:buNone/>
            </a:pP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C59FCC-4C75-4225-A96E-772B1A2F4B00}"/>
              </a:ext>
            </a:extLst>
          </p:cNvPr>
          <p:cNvGrpSpPr/>
          <p:nvPr/>
        </p:nvGrpSpPr>
        <p:grpSpPr>
          <a:xfrm>
            <a:off x="10039350" y="-1"/>
            <a:ext cx="2175695" cy="1971675"/>
            <a:chOff x="10039350" y="-1"/>
            <a:chExt cx="2175695" cy="1971675"/>
          </a:xfrm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93326FC4-8A89-43B6-B740-EE3306EBA309}"/>
                </a:ext>
              </a:extLst>
            </p:cNvPr>
            <p:cNvSpPr/>
            <p:nvPr/>
          </p:nvSpPr>
          <p:spPr bwMode="auto">
            <a:xfrm rot="10800000">
              <a:off x="10039350" y="-1"/>
              <a:ext cx="2152650" cy="1971675"/>
            </a:xfrm>
            <a:prstGeom prst="rtTriangl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DE3680-A332-4B3A-9226-132ABF3C912B}"/>
                </a:ext>
              </a:extLst>
            </p:cNvPr>
            <p:cNvSpPr txBox="1"/>
            <p:nvPr/>
          </p:nvSpPr>
          <p:spPr>
            <a:xfrm rot="2455941">
              <a:off x="10872020" y="387272"/>
              <a:ext cx="134302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>
                  <a:solidFill>
                    <a:srgbClr val="FF0000"/>
                  </a:solidFill>
                </a:rPr>
                <a:t>Coding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088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#8: Easily send data to other services (POCO)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785874"/>
            <a:ext cx="11018520" cy="800219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/>
              <a:t>CUT?</a:t>
            </a:r>
          </a:p>
          <a:p>
            <a:pPr marL="228600" lvl="1" indent="0">
              <a:buNone/>
            </a:pP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C59FCC-4C75-4225-A96E-772B1A2F4B00}"/>
              </a:ext>
            </a:extLst>
          </p:cNvPr>
          <p:cNvGrpSpPr/>
          <p:nvPr/>
        </p:nvGrpSpPr>
        <p:grpSpPr>
          <a:xfrm>
            <a:off x="10039350" y="-1"/>
            <a:ext cx="2175695" cy="1971675"/>
            <a:chOff x="10039350" y="-1"/>
            <a:chExt cx="2175695" cy="1971675"/>
          </a:xfrm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93326FC4-8A89-43B6-B740-EE3306EBA309}"/>
                </a:ext>
              </a:extLst>
            </p:cNvPr>
            <p:cNvSpPr/>
            <p:nvPr/>
          </p:nvSpPr>
          <p:spPr bwMode="auto">
            <a:xfrm rot="10800000">
              <a:off x="10039350" y="-1"/>
              <a:ext cx="2152650" cy="1971675"/>
            </a:xfrm>
            <a:prstGeom prst="rtTriangl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DE3680-A332-4B3A-9226-132ABF3C912B}"/>
                </a:ext>
              </a:extLst>
            </p:cNvPr>
            <p:cNvSpPr txBox="1"/>
            <p:nvPr/>
          </p:nvSpPr>
          <p:spPr>
            <a:xfrm rot="2455941">
              <a:off x="10872020" y="387272"/>
              <a:ext cx="134302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>
                  <a:solidFill>
                    <a:srgbClr val="FF0000"/>
                  </a:solidFill>
                </a:rPr>
                <a:t>Coding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744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#16: 	Understanding Functions costs (consumption)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628657"/>
            <a:ext cx="11018520" cy="1538883"/>
          </a:xfrm>
        </p:spPr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/>
              <a:t>Basics</a:t>
            </a:r>
          </a:p>
          <a:p>
            <a:pPr marL="742950" lvl="1" indent="-514350">
              <a:buFont typeface="+mj-lt"/>
              <a:buAutoNum type="alphaLcPeriod"/>
            </a:pPr>
            <a:r>
              <a:rPr lang="en-US"/>
              <a:t>GB-S</a:t>
            </a:r>
          </a:p>
          <a:p>
            <a:pPr marL="742950" lvl="1" indent="-514350">
              <a:buFont typeface="+mj-lt"/>
              <a:buAutoNum type="alphaLcPeriod"/>
            </a:pPr>
            <a:endParaRPr lang="en-US"/>
          </a:p>
          <a:p>
            <a:pPr marL="742950" lvl="1" indent="-514350">
              <a:buFont typeface="+mj-lt"/>
              <a:buAutoNum type="alphaLcPeriod"/>
            </a:pP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C59FCC-4C75-4225-A96E-772B1A2F4B00}"/>
              </a:ext>
            </a:extLst>
          </p:cNvPr>
          <p:cNvGrpSpPr/>
          <p:nvPr/>
        </p:nvGrpSpPr>
        <p:grpSpPr>
          <a:xfrm>
            <a:off x="10039350" y="-1"/>
            <a:ext cx="2175695" cy="1971675"/>
            <a:chOff x="10039350" y="-1"/>
            <a:chExt cx="2175695" cy="1971675"/>
          </a:xfrm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93326FC4-8A89-43B6-B740-EE3306EBA309}"/>
                </a:ext>
              </a:extLst>
            </p:cNvPr>
            <p:cNvSpPr/>
            <p:nvPr/>
          </p:nvSpPr>
          <p:spPr bwMode="auto">
            <a:xfrm rot="10800000">
              <a:off x="10039350" y="-1"/>
              <a:ext cx="2152650" cy="1971675"/>
            </a:xfrm>
            <a:prstGeom prst="rtTriangl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DE3680-A332-4B3A-9226-132ABF3C912B}"/>
                </a:ext>
              </a:extLst>
            </p:cNvPr>
            <p:cNvSpPr txBox="1"/>
            <p:nvPr/>
          </p:nvSpPr>
          <p:spPr>
            <a:xfrm rot="2455941">
              <a:off x="10872020" y="387272"/>
              <a:ext cx="134302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>
                  <a:solidFill>
                    <a:srgbClr val="FFFF00"/>
                  </a:solidFill>
                </a:rPr>
                <a:t>Tuning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864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#12: Sync’ing local and cloud app settings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785874"/>
            <a:ext cx="11018520" cy="800219"/>
          </a:xfrm>
        </p:spPr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/>
              <a:t>Merged with Environment Variables</a:t>
            </a:r>
          </a:p>
          <a:p>
            <a:pPr marL="228600" lvl="1" indent="0">
              <a:buNone/>
            </a:pP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C59FCC-4C75-4225-A96E-772B1A2F4B00}"/>
              </a:ext>
            </a:extLst>
          </p:cNvPr>
          <p:cNvGrpSpPr/>
          <p:nvPr/>
        </p:nvGrpSpPr>
        <p:grpSpPr>
          <a:xfrm>
            <a:off x="10039350" y="-1"/>
            <a:ext cx="2175695" cy="1971675"/>
            <a:chOff x="10039350" y="-1"/>
            <a:chExt cx="2175695" cy="1971675"/>
          </a:xfrm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93326FC4-8A89-43B6-B740-EE3306EBA309}"/>
                </a:ext>
              </a:extLst>
            </p:cNvPr>
            <p:cNvSpPr/>
            <p:nvPr/>
          </p:nvSpPr>
          <p:spPr bwMode="auto">
            <a:xfrm rot="10800000">
              <a:off x="10039350" y="-1"/>
              <a:ext cx="2152650" cy="1971675"/>
            </a:xfrm>
            <a:prstGeom prst="rtTriangl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DE3680-A332-4B3A-9226-132ABF3C912B}"/>
                </a:ext>
              </a:extLst>
            </p:cNvPr>
            <p:cNvSpPr txBox="1"/>
            <p:nvPr/>
          </p:nvSpPr>
          <p:spPr>
            <a:xfrm rot="2455941">
              <a:off x="10872020" y="387272"/>
              <a:ext cx="134302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>
                  <a:solidFill>
                    <a:srgbClr val="92D050"/>
                  </a:solidFill>
                </a:rPr>
                <a:t>Deploy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94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code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This slide layout uses Consolas,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104102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26245" y="4050501"/>
            <a:ext cx="2666297" cy="1015478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marL="0" marR="0" lvl="0" indent="0" algn="ctr" defTabSz="12187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49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/>
              </a:rPr>
              <a:t>Event-driven/ instant scale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420881" y="4050502"/>
            <a:ext cx="2455376" cy="65543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marL="0" marR="0" lvl="0" indent="0" algn="ctr" defTabSz="12187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49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/>
              </a:rPr>
              <a:t>Micro-billing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17703" y="4050501"/>
            <a:ext cx="2580204" cy="1015478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marL="0" marR="0" lvl="0" indent="0" algn="ctr" defTabSz="12187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49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/>
              </a:rPr>
              <a:t>Abstraction </a:t>
            </a:r>
            <a:br>
              <a:rPr kumimoji="0" lang="en-US" sz="2549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/>
              </a:rPr>
            </a:br>
            <a:r>
              <a:rPr kumimoji="0" lang="en-US" sz="2549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/>
              </a:rPr>
              <a:t>of servers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 err="1"/>
              <a:t>serverless</a:t>
            </a:r>
            <a:r>
              <a:rPr lang="en-US"/>
              <a:t>?</a:t>
            </a:r>
            <a:br>
              <a:rPr lang="en-US"/>
            </a:b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8805849" y="2303808"/>
            <a:ext cx="1685437" cy="1685437"/>
            <a:chOff x="8982816" y="2349343"/>
            <a:chExt cx="1719478" cy="1719478"/>
          </a:xfrm>
        </p:grpSpPr>
        <p:sp>
          <p:nvSpPr>
            <p:cNvPr id="207" name="Oval 206"/>
            <p:cNvSpPr/>
            <p:nvPr/>
          </p:nvSpPr>
          <p:spPr bwMode="auto">
            <a:xfrm>
              <a:off x="8982816" y="2349343"/>
              <a:ext cx="1719478" cy="1719478"/>
            </a:xfrm>
            <a:prstGeom prst="ellipse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9516647" y="2813805"/>
              <a:ext cx="651814" cy="755044"/>
              <a:chOff x="6136" y="1969"/>
              <a:chExt cx="221" cy="256"/>
            </a:xfrm>
          </p:grpSpPr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6136" y="2003"/>
                <a:ext cx="221" cy="222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" name="Freeform 5"/>
              <p:cNvSpPr>
                <a:spLocks/>
              </p:cNvSpPr>
              <p:nvPr/>
            </p:nvSpPr>
            <p:spPr bwMode="auto">
              <a:xfrm>
                <a:off x="6247" y="2046"/>
                <a:ext cx="42" cy="111"/>
              </a:xfrm>
              <a:custGeom>
                <a:avLst/>
                <a:gdLst>
                  <a:gd name="T0" fmla="*/ 0 w 42"/>
                  <a:gd name="T1" fmla="*/ 0 h 111"/>
                  <a:gd name="T2" fmla="*/ 0 w 42"/>
                  <a:gd name="T3" fmla="*/ 68 h 111"/>
                  <a:gd name="T4" fmla="*/ 42 w 42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11">
                    <a:moveTo>
                      <a:pt x="0" y="0"/>
                    </a:moveTo>
                    <a:lnTo>
                      <a:pt x="0" y="68"/>
                    </a:lnTo>
                    <a:lnTo>
                      <a:pt x="42" y="111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" name="Line 7"/>
              <p:cNvSpPr>
                <a:spLocks noChangeShapeType="1"/>
              </p:cNvSpPr>
              <p:nvPr/>
            </p:nvSpPr>
            <p:spPr bwMode="auto">
              <a:xfrm>
                <a:off x="6221" y="1969"/>
                <a:ext cx="51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5" name="Line 8"/>
              <p:cNvSpPr>
                <a:spLocks noChangeShapeType="1"/>
              </p:cNvSpPr>
              <p:nvPr/>
            </p:nvSpPr>
            <p:spPr bwMode="auto">
              <a:xfrm flipV="1">
                <a:off x="6247" y="1969"/>
                <a:ext cx="0" cy="34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" name="Line 9"/>
              <p:cNvSpPr>
                <a:spLocks noChangeShapeType="1"/>
              </p:cNvSpPr>
              <p:nvPr/>
            </p:nvSpPr>
            <p:spPr bwMode="auto">
              <a:xfrm flipH="1">
                <a:off x="6323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" name="Line 10"/>
              <p:cNvSpPr>
                <a:spLocks noChangeShapeType="1"/>
              </p:cNvSpPr>
              <p:nvPr/>
            </p:nvSpPr>
            <p:spPr bwMode="auto">
              <a:xfrm>
                <a:off x="6140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8" name="Oval 17"/>
            <p:cNvSpPr/>
            <p:nvPr/>
          </p:nvSpPr>
          <p:spPr bwMode="auto">
            <a:xfrm>
              <a:off x="9558292" y="3400148"/>
              <a:ext cx="210105" cy="2101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36197" y="3278268"/>
              <a:ext cx="454292" cy="461665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5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$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16674" y="2303808"/>
            <a:ext cx="1685437" cy="1685437"/>
            <a:chOff x="5423171" y="2349343"/>
            <a:chExt cx="1719478" cy="1719478"/>
          </a:xfrm>
        </p:grpSpPr>
        <p:sp>
          <p:nvSpPr>
            <p:cNvPr id="195" name="Oval 194"/>
            <p:cNvSpPr/>
            <p:nvPr/>
          </p:nvSpPr>
          <p:spPr bwMode="auto">
            <a:xfrm>
              <a:off x="5423171" y="2349343"/>
              <a:ext cx="1719478" cy="1719478"/>
            </a:xfrm>
            <a:prstGeom prst="ellipse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899566" y="2925199"/>
              <a:ext cx="712436" cy="614067"/>
              <a:chOff x="6093204" y="2914441"/>
              <a:chExt cx="379412" cy="327025"/>
            </a:xfrm>
            <a:solidFill>
              <a:schemeClr val="bg1"/>
            </a:solidFill>
          </p:grpSpPr>
          <p:sp>
            <p:nvSpPr>
              <p:cNvPr id="24" name="Freeform 14"/>
              <p:cNvSpPr>
                <a:spLocks noEditPoints="1"/>
              </p:cNvSpPr>
              <p:nvPr/>
            </p:nvSpPr>
            <p:spPr bwMode="auto">
              <a:xfrm>
                <a:off x="6093204" y="2914441"/>
                <a:ext cx="379412" cy="327025"/>
              </a:xfrm>
              <a:custGeom>
                <a:avLst/>
                <a:gdLst>
                  <a:gd name="T0" fmla="*/ 222 w 239"/>
                  <a:gd name="T1" fmla="*/ 189 h 206"/>
                  <a:gd name="T2" fmla="*/ 145 w 239"/>
                  <a:gd name="T3" fmla="*/ 189 h 206"/>
                  <a:gd name="T4" fmla="*/ 145 w 239"/>
                  <a:gd name="T5" fmla="*/ 94 h 206"/>
                  <a:gd name="T6" fmla="*/ 17 w 239"/>
                  <a:gd name="T7" fmla="*/ 94 h 206"/>
                  <a:gd name="T8" fmla="*/ 17 w 239"/>
                  <a:gd name="T9" fmla="*/ 17 h 206"/>
                  <a:gd name="T10" fmla="*/ 162 w 239"/>
                  <a:gd name="T11" fmla="*/ 17 h 206"/>
                  <a:gd name="T12" fmla="*/ 162 w 239"/>
                  <a:gd name="T13" fmla="*/ 0 h 206"/>
                  <a:gd name="T14" fmla="*/ 0 w 239"/>
                  <a:gd name="T15" fmla="*/ 0 h 206"/>
                  <a:gd name="T16" fmla="*/ 0 w 239"/>
                  <a:gd name="T17" fmla="*/ 206 h 206"/>
                  <a:gd name="T18" fmla="*/ 239 w 239"/>
                  <a:gd name="T19" fmla="*/ 206 h 206"/>
                  <a:gd name="T20" fmla="*/ 239 w 239"/>
                  <a:gd name="T21" fmla="*/ 77 h 206"/>
                  <a:gd name="T22" fmla="*/ 222 w 239"/>
                  <a:gd name="T23" fmla="*/ 77 h 206"/>
                  <a:gd name="T24" fmla="*/ 222 w 239"/>
                  <a:gd name="T25" fmla="*/ 189 h 206"/>
                  <a:gd name="T26" fmla="*/ 17 w 239"/>
                  <a:gd name="T27" fmla="*/ 112 h 206"/>
                  <a:gd name="T28" fmla="*/ 128 w 239"/>
                  <a:gd name="T29" fmla="*/ 112 h 206"/>
                  <a:gd name="T30" fmla="*/ 128 w 239"/>
                  <a:gd name="T31" fmla="*/ 189 h 206"/>
                  <a:gd name="T32" fmla="*/ 17 w 239"/>
                  <a:gd name="T33" fmla="*/ 189 h 206"/>
                  <a:gd name="T34" fmla="*/ 17 w 239"/>
                  <a:gd name="T35" fmla="*/ 11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9" h="206">
                    <a:moveTo>
                      <a:pt x="222" y="189"/>
                    </a:moveTo>
                    <a:lnTo>
                      <a:pt x="145" y="189"/>
                    </a:lnTo>
                    <a:lnTo>
                      <a:pt x="145" y="94"/>
                    </a:lnTo>
                    <a:lnTo>
                      <a:pt x="17" y="94"/>
                    </a:lnTo>
                    <a:lnTo>
                      <a:pt x="17" y="17"/>
                    </a:lnTo>
                    <a:lnTo>
                      <a:pt x="162" y="17"/>
                    </a:lnTo>
                    <a:lnTo>
                      <a:pt x="162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239" y="206"/>
                    </a:lnTo>
                    <a:lnTo>
                      <a:pt x="239" y="77"/>
                    </a:lnTo>
                    <a:lnTo>
                      <a:pt x="222" y="77"/>
                    </a:lnTo>
                    <a:lnTo>
                      <a:pt x="222" y="189"/>
                    </a:lnTo>
                    <a:close/>
                    <a:moveTo>
                      <a:pt x="17" y="112"/>
                    </a:moveTo>
                    <a:lnTo>
                      <a:pt x="128" y="112"/>
                    </a:lnTo>
                    <a:lnTo>
                      <a:pt x="128" y="189"/>
                    </a:lnTo>
                    <a:lnTo>
                      <a:pt x="17" y="189"/>
                    </a:lnTo>
                    <a:lnTo>
                      <a:pt x="17" y="112"/>
                    </a:lnTo>
                    <a:close/>
                  </a:path>
                </a:pathLst>
              </a:custGeom>
              <a:grpFill/>
              <a:ln w="15875">
                <a:solidFill>
                  <a:schemeClr val="accent5"/>
                </a:solidFill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5" name="Freeform 15"/>
              <p:cNvSpPr>
                <a:spLocks/>
              </p:cNvSpPr>
              <p:nvPr/>
            </p:nvSpPr>
            <p:spPr bwMode="auto">
              <a:xfrm>
                <a:off x="6326566" y="2914441"/>
                <a:ext cx="146050" cy="146050"/>
              </a:xfrm>
              <a:custGeom>
                <a:avLst/>
                <a:gdLst>
                  <a:gd name="T0" fmla="*/ 32 w 92"/>
                  <a:gd name="T1" fmla="*/ 17 h 92"/>
                  <a:gd name="T2" fmla="*/ 62 w 92"/>
                  <a:gd name="T3" fmla="*/ 17 h 92"/>
                  <a:gd name="T4" fmla="*/ 0 w 92"/>
                  <a:gd name="T5" fmla="*/ 79 h 92"/>
                  <a:gd name="T6" fmla="*/ 13 w 92"/>
                  <a:gd name="T7" fmla="*/ 92 h 92"/>
                  <a:gd name="T8" fmla="*/ 75 w 92"/>
                  <a:gd name="T9" fmla="*/ 30 h 92"/>
                  <a:gd name="T10" fmla="*/ 75 w 92"/>
                  <a:gd name="T11" fmla="*/ 60 h 92"/>
                  <a:gd name="T12" fmla="*/ 92 w 92"/>
                  <a:gd name="T13" fmla="*/ 60 h 92"/>
                  <a:gd name="T14" fmla="*/ 92 w 92"/>
                  <a:gd name="T15" fmla="*/ 0 h 92"/>
                  <a:gd name="T16" fmla="*/ 32 w 92"/>
                  <a:gd name="T17" fmla="*/ 0 h 92"/>
                  <a:gd name="T18" fmla="*/ 32 w 92"/>
                  <a:gd name="T19" fmla="*/ 1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92">
                    <a:moveTo>
                      <a:pt x="32" y="17"/>
                    </a:moveTo>
                    <a:lnTo>
                      <a:pt x="62" y="17"/>
                    </a:lnTo>
                    <a:lnTo>
                      <a:pt x="0" y="79"/>
                    </a:lnTo>
                    <a:lnTo>
                      <a:pt x="13" y="92"/>
                    </a:lnTo>
                    <a:lnTo>
                      <a:pt x="75" y="30"/>
                    </a:lnTo>
                    <a:lnTo>
                      <a:pt x="75" y="60"/>
                    </a:lnTo>
                    <a:lnTo>
                      <a:pt x="92" y="60"/>
                    </a:lnTo>
                    <a:lnTo>
                      <a:pt x="92" y="0"/>
                    </a:lnTo>
                    <a:lnTo>
                      <a:pt x="32" y="0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 w="15875">
                <a:solidFill>
                  <a:schemeClr val="accent5"/>
                </a:solidFill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1765086" y="2303808"/>
            <a:ext cx="1685437" cy="1685437"/>
            <a:chOff x="1799852" y="2349343"/>
            <a:chExt cx="1719478" cy="1719478"/>
          </a:xfrm>
          <a:solidFill>
            <a:schemeClr val="accent5"/>
          </a:solidFill>
        </p:grpSpPr>
        <p:sp>
          <p:nvSpPr>
            <p:cNvPr id="190" name="Oval 189"/>
            <p:cNvSpPr/>
            <p:nvPr/>
          </p:nvSpPr>
          <p:spPr bwMode="auto">
            <a:xfrm>
              <a:off x="1799852" y="2349343"/>
              <a:ext cx="1719478" cy="171947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9" name="Group 4"/>
            <p:cNvGrpSpPr>
              <a:grpSpLocks noChangeAspect="1"/>
            </p:cNvGrpSpPr>
            <p:nvPr/>
          </p:nvGrpSpPr>
          <p:grpSpPr bwMode="auto">
            <a:xfrm>
              <a:off x="2340343" y="2748281"/>
              <a:ext cx="562401" cy="902183"/>
              <a:chOff x="6" y="12"/>
              <a:chExt cx="192" cy="308"/>
            </a:xfrm>
            <a:grpFill/>
          </p:grpSpPr>
          <p:sp>
            <p:nvSpPr>
              <p:cNvPr id="210" name="Rectangle 209"/>
              <p:cNvSpPr>
                <a:spLocks noChangeArrowheads="1"/>
              </p:cNvSpPr>
              <p:nvPr/>
            </p:nvSpPr>
            <p:spPr bwMode="auto">
              <a:xfrm>
                <a:off x="28" y="12"/>
                <a:ext cx="170" cy="308"/>
              </a:xfrm>
              <a:prstGeom prst="rect">
                <a:avLst/>
              </a:prstGeom>
              <a:grp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1" name="Rectangle 210"/>
              <p:cNvSpPr>
                <a:spLocks noChangeArrowheads="1"/>
              </p:cNvSpPr>
              <p:nvPr/>
            </p:nvSpPr>
            <p:spPr bwMode="auto">
              <a:xfrm>
                <a:off x="53" y="35"/>
                <a:ext cx="120" cy="32"/>
              </a:xfrm>
              <a:prstGeom prst="rect">
                <a:avLst/>
              </a:prstGeom>
              <a:grp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2" name="Rectangle 211"/>
              <p:cNvSpPr>
                <a:spLocks noChangeArrowheads="1"/>
              </p:cNvSpPr>
              <p:nvPr/>
            </p:nvSpPr>
            <p:spPr bwMode="auto">
              <a:xfrm>
                <a:off x="53" y="100"/>
                <a:ext cx="120" cy="32"/>
              </a:xfrm>
              <a:prstGeom prst="rect">
                <a:avLst/>
              </a:prstGeom>
              <a:grp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3" name="Rectangle 212"/>
              <p:cNvSpPr>
                <a:spLocks noChangeArrowheads="1"/>
              </p:cNvSpPr>
              <p:nvPr/>
            </p:nvSpPr>
            <p:spPr bwMode="auto">
              <a:xfrm>
                <a:off x="53" y="166"/>
                <a:ext cx="120" cy="32"/>
              </a:xfrm>
              <a:prstGeom prst="rect">
                <a:avLst/>
              </a:prstGeom>
              <a:grp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4" name="Freeform 9"/>
              <p:cNvSpPr>
                <a:spLocks/>
              </p:cNvSpPr>
              <p:nvPr/>
            </p:nvSpPr>
            <p:spPr bwMode="auto">
              <a:xfrm>
                <a:off x="6" y="50"/>
                <a:ext cx="22" cy="55"/>
              </a:xfrm>
              <a:custGeom>
                <a:avLst/>
                <a:gdLst>
                  <a:gd name="T0" fmla="*/ 10 w 10"/>
                  <a:gd name="T1" fmla="*/ 26 h 26"/>
                  <a:gd name="T2" fmla="*/ 0 w 10"/>
                  <a:gd name="T3" fmla="*/ 13 h 26"/>
                  <a:gd name="T4" fmla="*/ 10 w 10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6">
                    <a:moveTo>
                      <a:pt x="10" y="26"/>
                    </a:moveTo>
                    <a:cubicBezTo>
                      <a:pt x="4" y="26"/>
                      <a:pt x="0" y="20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</a:path>
                </a:pathLst>
              </a:custGeom>
              <a:grp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5" name="Freeform 10"/>
              <p:cNvSpPr>
                <a:spLocks/>
              </p:cNvSpPr>
              <p:nvPr/>
            </p:nvSpPr>
            <p:spPr bwMode="auto">
              <a:xfrm>
                <a:off x="6" y="162"/>
                <a:ext cx="22" cy="53"/>
              </a:xfrm>
              <a:custGeom>
                <a:avLst/>
                <a:gdLst>
                  <a:gd name="T0" fmla="*/ 10 w 10"/>
                  <a:gd name="T1" fmla="*/ 25 h 25"/>
                  <a:gd name="T2" fmla="*/ 0 w 10"/>
                  <a:gd name="T3" fmla="*/ 12 h 25"/>
                  <a:gd name="T4" fmla="*/ 10 w 10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5">
                    <a:moveTo>
                      <a:pt x="10" y="25"/>
                    </a:moveTo>
                    <a:cubicBezTo>
                      <a:pt x="4" y="25"/>
                      <a:pt x="0" y="19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</a:path>
                </a:pathLst>
              </a:custGeom>
              <a:grp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6" name="Oval 215"/>
              <p:cNvSpPr>
                <a:spLocks noChangeArrowheads="1"/>
              </p:cNvSpPr>
              <p:nvPr/>
            </p:nvSpPr>
            <p:spPr bwMode="auto">
              <a:xfrm>
                <a:off x="53" y="263"/>
                <a:ext cx="26" cy="26"/>
              </a:xfrm>
              <a:prstGeom prst="ellipse">
                <a:avLst/>
              </a:prstGeom>
              <a:grp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7" name="Oval 216"/>
              <p:cNvSpPr>
                <a:spLocks noChangeArrowheads="1"/>
              </p:cNvSpPr>
              <p:nvPr/>
            </p:nvSpPr>
            <p:spPr bwMode="auto">
              <a:xfrm>
                <a:off x="100" y="263"/>
                <a:ext cx="26" cy="26"/>
              </a:xfrm>
              <a:prstGeom prst="ellipse">
                <a:avLst/>
              </a:prstGeom>
              <a:grp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8" name="Rectangle 217"/>
              <p:cNvSpPr>
                <a:spLocks noChangeArrowheads="1"/>
              </p:cNvSpPr>
              <p:nvPr/>
            </p:nvSpPr>
            <p:spPr bwMode="auto">
              <a:xfrm>
                <a:off x="149" y="263"/>
                <a:ext cx="24" cy="24"/>
              </a:xfrm>
              <a:prstGeom prst="rect">
                <a:avLst/>
              </a:prstGeom>
              <a:grpFill/>
              <a:ln w="254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 bwMode="auto">
            <a:xfrm>
              <a:off x="2540162" y="2722564"/>
              <a:ext cx="57247" cy="5724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2720322" y="2718442"/>
              <a:ext cx="57247" cy="5724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2797315" y="2716060"/>
              <a:ext cx="57247" cy="5724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2865967" y="2719713"/>
              <a:ext cx="57247" cy="5724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2" name="Rectangle 221"/>
            <p:cNvSpPr/>
            <p:nvPr/>
          </p:nvSpPr>
          <p:spPr bwMode="auto">
            <a:xfrm>
              <a:off x="2791040" y="2793014"/>
              <a:ext cx="57247" cy="5724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2717221" y="2781108"/>
              <a:ext cx="57247" cy="5724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2793421" y="2859589"/>
              <a:ext cx="57247" cy="7243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5" name="Rectangle 224"/>
            <p:cNvSpPr/>
            <p:nvPr/>
          </p:nvSpPr>
          <p:spPr bwMode="auto">
            <a:xfrm>
              <a:off x="2628239" y="2715498"/>
              <a:ext cx="57247" cy="5724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7" name="Rectangle 226"/>
            <p:cNvSpPr/>
            <p:nvPr/>
          </p:nvSpPr>
          <p:spPr bwMode="auto">
            <a:xfrm>
              <a:off x="2878277" y="2792260"/>
              <a:ext cx="57247" cy="5724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2877485" y="2870842"/>
              <a:ext cx="57247" cy="5724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9" name="Rectangle 228"/>
            <p:cNvSpPr/>
            <p:nvPr/>
          </p:nvSpPr>
          <p:spPr bwMode="auto">
            <a:xfrm>
              <a:off x="2873508" y="2956004"/>
              <a:ext cx="57247" cy="5724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0" name="Rectangle 229"/>
            <p:cNvSpPr/>
            <p:nvPr/>
          </p:nvSpPr>
          <p:spPr bwMode="auto">
            <a:xfrm>
              <a:off x="2873508" y="3048980"/>
              <a:ext cx="57247" cy="5724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Rectangle 230"/>
            <p:cNvSpPr/>
            <p:nvPr/>
          </p:nvSpPr>
          <p:spPr bwMode="auto">
            <a:xfrm>
              <a:off x="2715944" y="2881977"/>
              <a:ext cx="57247" cy="5724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2" name="Rectangle 231"/>
            <p:cNvSpPr/>
            <p:nvPr/>
          </p:nvSpPr>
          <p:spPr bwMode="auto">
            <a:xfrm>
              <a:off x="2753880" y="2981337"/>
              <a:ext cx="57247" cy="5724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3" name="Rectangle 232"/>
            <p:cNvSpPr/>
            <p:nvPr/>
          </p:nvSpPr>
          <p:spPr bwMode="auto">
            <a:xfrm>
              <a:off x="2796117" y="3016317"/>
              <a:ext cx="57247" cy="5724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4" name="Rectangle 233"/>
            <p:cNvSpPr/>
            <p:nvPr/>
          </p:nvSpPr>
          <p:spPr bwMode="auto">
            <a:xfrm>
              <a:off x="2678699" y="2980353"/>
              <a:ext cx="57247" cy="5724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5" name="Rectangle 234"/>
            <p:cNvSpPr/>
            <p:nvPr/>
          </p:nvSpPr>
          <p:spPr bwMode="auto">
            <a:xfrm>
              <a:off x="2628238" y="2775588"/>
              <a:ext cx="57247" cy="5724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2633652" y="2889549"/>
              <a:ext cx="57247" cy="5724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246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5629E-6 4.87971E-6 L 3.55629E-6 -0.05448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61" grpId="0"/>
      <p:bldP spid="61" grpId="1"/>
      <p:bldP spid="60" grpId="0"/>
      <p:bldP spid="6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Serverless application platform components</a:t>
            </a:r>
          </a:p>
        </p:txBody>
      </p:sp>
      <p:sp>
        <p:nvSpPr>
          <p:cNvPr id="16" name="Platform"/>
          <p:cNvSpPr/>
          <p:nvPr/>
        </p:nvSpPr>
        <p:spPr bwMode="auto">
          <a:xfrm>
            <a:off x="3274837" y="1551977"/>
            <a:ext cx="8572408" cy="469422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268851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58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Platform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369709" y="2342714"/>
            <a:ext cx="2738838" cy="59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Functions</a:t>
            </a:r>
          </a:p>
        </p:txBody>
      </p:sp>
      <p:sp>
        <p:nvSpPr>
          <p:cNvPr id="59" name="Rectangle 58"/>
          <p:cNvSpPr/>
          <p:nvPr/>
        </p:nvSpPr>
        <p:spPr bwMode="auto">
          <a:xfrm>
            <a:off x="3369709" y="2936388"/>
            <a:ext cx="2738838" cy="137782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515" indent="-228515" defTabSz="914049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  <a:defRPr/>
            </a:pPr>
            <a:endParaRPr lang="en-US" sz="1567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  <a:ea typeface="Calibri" panose="020F050202020403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555121" y="2481982"/>
            <a:ext cx="471966" cy="315139"/>
            <a:chOff x="6795675" y="2984792"/>
            <a:chExt cx="651897" cy="435283"/>
          </a:xfrm>
          <a:solidFill>
            <a:schemeClr val="bg1"/>
          </a:solidFill>
        </p:grpSpPr>
        <p:sp>
          <p:nvSpPr>
            <p:cNvPr id="37" name="Freeform 18"/>
            <p:cNvSpPr>
              <a:spLocks noEditPoints="1"/>
            </p:cNvSpPr>
            <p:nvPr/>
          </p:nvSpPr>
          <p:spPr bwMode="auto">
            <a:xfrm>
              <a:off x="6989720" y="2984792"/>
              <a:ext cx="263807" cy="435283"/>
            </a:xfrm>
            <a:custGeom>
              <a:avLst/>
              <a:gdLst>
                <a:gd name="T0" fmla="*/ 160 w 160"/>
                <a:gd name="T1" fmla="*/ 82 h 264"/>
                <a:gd name="T2" fmla="*/ 143 w 160"/>
                <a:gd name="T3" fmla="*/ 82 h 264"/>
                <a:gd name="T4" fmla="*/ 105 w 160"/>
                <a:gd name="T5" fmla="*/ 82 h 264"/>
                <a:gd name="T6" fmla="*/ 149 w 160"/>
                <a:gd name="T7" fmla="*/ 0 h 264"/>
                <a:gd name="T8" fmla="*/ 41 w 160"/>
                <a:gd name="T9" fmla="*/ 0 h 264"/>
                <a:gd name="T10" fmla="*/ 0 w 160"/>
                <a:gd name="T11" fmla="*/ 136 h 264"/>
                <a:gd name="T12" fmla="*/ 55 w 160"/>
                <a:gd name="T13" fmla="*/ 136 h 264"/>
                <a:gd name="T14" fmla="*/ 28 w 160"/>
                <a:gd name="T15" fmla="*/ 264 h 264"/>
                <a:gd name="T16" fmla="*/ 160 w 160"/>
                <a:gd name="T17" fmla="*/ 82 h 264"/>
                <a:gd name="T18" fmla="*/ 23 w 160"/>
                <a:gd name="T19" fmla="*/ 120 h 264"/>
                <a:gd name="T20" fmla="*/ 53 w 160"/>
                <a:gd name="T21" fmla="*/ 17 h 264"/>
                <a:gd name="T22" fmla="*/ 119 w 160"/>
                <a:gd name="T23" fmla="*/ 17 h 264"/>
                <a:gd name="T24" fmla="*/ 77 w 160"/>
                <a:gd name="T25" fmla="*/ 99 h 264"/>
                <a:gd name="T26" fmla="*/ 126 w 160"/>
                <a:gd name="T27" fmla="*/ 99 h 264"/>
                <a:gd name="T28" fmla="*/ 62 w 160"/>
                <a:gd name="T29" fmla="*/ 189 h 264"/>
                <a:gd name="T30" fmla="*/ 75 w 160"/>
                <a:gd name="T31" fmla="*/ 120 h 264"/>
                <a:gd name="T32" fmla="*/ 23 w 160"/>
                <a:gd name="T33" fmla="*/ 12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64">
                  <a:moveTo>
                    <a:pt x="160" y="82"/>
                  </a:moveTo>
                  <a:lnTo>
                    <a:pt x="143" y="82"/>
                  </a:lnTo>
                  <a:lnTo>
                    <a:pt x="105" y="82"/>
                  </a:lnTo>
                  <a:lnTo>
                    <a:pt x="149" y="0"/>
                  </a:lnTo>
                  <a:lnTo>
                    <a:pt x="41" y="0"/>
                  </a:lnTo>
                  <a:lnTo>
                    <a:pt x="0" y="136"/>
                  </a:lnTo>
                  <a:lnTo>
                    <a:pt x="55" y="136"/>
                  </a:lnTo>
                  <a:lnTo>
                    <a:pt x="28" y="264"/>
                  </a:lnTo>
                  <a:lnTo>
                    <a:pt x="160" y="82"/>
                  </a:lnTo>
                  <a:close/>
                  <a:moveTo>
                    <a:pt x="23" y="120"/>
                  </a:moveTo>
                  <a:lnTo>
                    <a:pt x="53" y="17"/>
                  </a:lnTo>
                  <a:lnTo>
                    <a:pt x="119" y="17"/>
                  </a:lnTo>
                  <a:lnTo>
                    <a:pt x="77" y="99"/>
                  </a:lnTo>
                  <a:lnTo>
                    <a:pt x="126" y="99"/>
                  </a:lnTo>
                  <a:lnTo>
                    <a:pt x="62" y="189"/>
                  </a:lnTo>
                  <a:lnTo>
                    <a:pt x="75" y="120"/>
                  </a:lnTo>
                  <a:lnTo>
                    <a:pt x="23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defTabSz="913799">
                <a:defRPr/>
              </a:pPr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795675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11" name="Straight Connector 10"/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 flipH="1">
              <a:off x="7305699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64" name="Straight Connector 63"/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Rectangle 57"/>
          <p:cNvSpPr/>
          <p:nvPr/>
        </p:nvSpPr>
        <p:spPr bwMode="auto">
          <a:xfrm>
            <a:off x="6142770" y="2342714"/>
            <a:ext cx="2571469" cy="59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Logic apps</a:t>
            </a:r>
          </a:p>
        </p:txBody>
      </p:sp>
      <p:sp>
        <p:nvSpPr>
          <p:cNvPr id="66" name="Rectangle 65"/>
          <p:cNvSpPr/>
          <p:nvPr/>
        </p:nvSpPr>
        <p:spPr bwMode="auto">
          <a:xfrm>
            <a:off x="6142770" y="2936388"/>
            <a:ext cx="2571469" cy="137782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515" indent="-228515" defTabSz="914049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  <a:defRPr/>
            </a:pPr>
            <a:endParaRPr lang="en-US" sz="1567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  <a:ea typeface="Calibri" panose="020F050202020403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351325" y="2509064"/>
            <a:ext cx="489290" cy="267942"/>
            <a:chOff x="7712710" y="2866532"/>
            <a:chExt cx="900970" cy="493385"/>
          </a:xfrm>
        </p:grpSpPr>
        <p:sp>
          <p:nvSpPr>
            <p:cNvPr id="2" name="Rectangle 1"/>
            <p:cNvSpPr/>
            <p:nvPr/>
          </p:nvSpPr>
          <p:spPr bwMode="auto">
            <a:xfrm>
              <a:off x="8088848" y="2869853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8263038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7912395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Left Brace 9"/>
            <p:cNvSpPr/>
            <p:nvPr/>
          </p:nvSpPr>
          <p:spPr>
            <a:xfrm rot="5400000">
              <a:off x="8069263" y="2936571"/>
              <a:ext cx="184907" cy="347471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799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1" name="Left Brace 60"/>
            <p:cNvSpPr/>
            <p:nvPr/>
          </p:nvSpPr>
          <p:spPr>
            <a:xfrm rot="10800000">
              <a:off x="8469317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799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2" name="Left Brace 61"/>
            <p:cNvSpPr/>
            <p:nvPr/>
          </p:nvSpPr>
          <p:spPr>
            <a:xfrm rot="10800000" flipH="1">
              <a:off x="7712710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799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39" name="IoT">
            <a:extLst>
              <a:ext uri="{FF2B5EF4-FFF2-40B4-BE49-F238E27FC236}">
                <a16:creationId xmlns:a16="http://schemas.microsoft.com/office/drawing/2014/main" id="{7D77C0AF-F903-4B2A-9EA2-90E264AA40EA}"/>
              </a:ext>
            </a:extLst>
          </p:cNvPr>
          <p:cNvGrpSpPr/>
          <p:nvPr/>
        </p:nvGrpSpPr>
        <p:grpSpPr>
          <a:xfrm>
            <a:off x="3369709" y="5010165"/>
            <a:ext cx="8411195" cy="1132251"/>
            <a:chOff x="3436883" y="5127960"/>
            <a:chExt cx="8450318" cy="1137519"/>
          </a:xfrm>
        </p:grpSpPr>
        <p:sp>
          <p:nvSpPr>
            <p:cNvPr id="78" name="Rectangle 77"/>
            <p:cNvSpPr/>
            <p:nvPr/>
          </p:nvSpPr>
          <p:spPr bwMode="auto">
            <a:xfrm>
              <a:off x="9119373" y="5127960"/>
              <a:ext cx="1347206" cy="11375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71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Analytics</a:t>
              </a: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3436883" y="5127960"/>
              <a:ext cx="1347206" cy="11375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71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Database</a:t>
              </a: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4857505" y="5127960"/>
              <a:ext cx="1347206" cy="11375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71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Storage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8750" y="5127960"/>
              <a:ext cx="1347206" cy="11375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71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IoT</a:t>
              </a: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6278128" y="5127960"/>
              <a:ext cx="1347206" cy="11375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71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Security &amp; </a:t>
              </a:r>
              <a:br>
                <a:rPr lang="en-US" sz="1371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</a:br>
              <a:r>
                <a:rPr lang="en-US" sz="1371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Access Control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FD5E2BC-A87B-4F7C-9EF9-0B3E30EDCC8F}"/>
                </a:ext>
              </a:extLst>
            </p:cNvPr>
            <p:cNvSpPr/>
            <p:nvPr/>
          </p:nvSpPr>
          <p:spPr bwMode="auto">
            <a:xfrm>
              <a:off x="10539995" y="5127960"/>
              <a:ext cx="1347206" cy="11375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71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26" name="Picture 2" descr="Image result for azure cosmos db icon">
              <a:hlinkClick r:id="rId3"/>
              <a:extLst>
                <a:ext uri="{FF2B5EF4-FFF2-40B4-BE49-F238E27FC236}">
                  <a16:creationId xmlns:a16="http://schemas.microsoft.com/office/drawing/2014/main" id="{B4E57D9A-AA17-47D4-935A-F80D23398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6188" y="5693275"/>
              <a:ext cx="813697" cy="427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22D9BFE9-5A8F-4B96-A733-55D9CDA48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</a:blip>
            <a:stretch>
              <a:fillRect/>
            </a:stretch>
          </p:blipFill>
          <p:spPr>
            <a:xfrm>
              <a:off x="5286142" y="5693275"/>
              <a:ext cx="489932" cy="424740"/>
            </a:xfrm>
            <a:prstGeom prst="rect">
              <a:avLst/>
            </a:prstGeom>
          </p:spPr>
        </p:pic>
        <p:pic>
          <p:nvPicPr>
            <p:cNvPr id="32" name="Picture 6" descr="Related image">
              <a:hlinkClick r:id="rId8"/>
              <a:extLst>
                <a:ext uri="{FF2B5EF4-FFF2-40B4-BE49-F238E27FC236}">
                  <a16:creationId xmlns:a16="http://schemas.microsoft.com/office/drawing/2014/main" id="{C3312916-C0B8-4839-85BB-62C440F3BA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9" b="15314"/>
            <a:stretch/>
          </p:blipFill>
          <p:spPr bwMode="auto">
            <a:xfrm>
              <a:off x="10930653" y="5717087"/>
              <a:ext cx="565889" cy="389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azure stream analytics icon">
              <a:hlinkClick r:id="rId10"/>
              <a:extLst>
                <a:ext uri="{FF2B5EF4-FFF2-40B4-BE49-F238E27FC236}">
                  <a16:creationId xmlns:a16="http://schemas.microsoft.com/office/drawing/2014/main" id="{FF9A9356-9504-45FE-853D-229892799C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28" b="7991"/>
            <a:stretch/>
          </p:blipFill>
          <p:spPr bwMode="auto">
            <a:xfrm>
              <a:off x="9519094" y="5669423"/>
              <a:ext cx="547763" cy="464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azure IoT icon">
              <a:hlinkClick r:id="rId12"/>
              <a:extLst>
                <a:ext uri="{FF2B5EF4-FFF2-40B4-BE49-F238E27FC236}">
                  <a16:creationId xmlns:a16="http://schemas.microsoft.com/office/drawing/2014/main" id="{DF1903EA-0F53-405C-BD61-E1383F067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8" r="23306"/>
            <a:stretch/>
          </p:blipFill>
          <p:spPr bwMode="auto">
            <a:xfrm>
              <a:off x="8165636" y="5699174"/>
              <a:ext cx="413434" cy="404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Image result for azure active directory icon">
              <a:hlinkClick r:id="rId14"/>
              <a:extLst>
                <a:ext uri="{FF2B5EF4-FFF2-40B4-BE49-F238E27FC236}">
                  <a16:creationId xmlns:a16="http://schemas.microsoft.com/office/drawing/2014/main" id="{AD844650-CF5F-47A0-93CA-0DACD0DD3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5046" y="5727002"/>
              <a:ext cx="453369" cy="453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6D963BC8-95AF-42D7-82C2-432B885989B5}"/>
              </a:ext>
            </a:extLst>
          </p:cNvPr>
          <p:cNvSpPr/>
          <p:nvPr/>
        </p:nvSpPr>
        <p:spPr bwMode="auto">
          <a:xfrm>
            <a:off x="8750196" y="2342714"/>
            <a:ext cx="2980325" cy="59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Event Grid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92162FA-8CDB-415F-8028-26419B9D6555}"/>
              </a:ext>
            </a:extLst>
          </p:cNvPr>
          <p:cNvSpPr/>
          <p:nvPr/>
        </p:nvSpPr>
        <p:spPr bwMode="auto">
          <a:xfrm>
            <a:off x="8750196" y="2936388"/>
            <a:ext cx="2980325" cy="137782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515" indent="-228515" defTabSz="914049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  <a:defRPr/>
            </a:pPr>
            <a:endParaRPr lang="en-US" sz="1567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  <a:ea typeface="Calibri" panose="020F0502020204030204" pitchFamily="34" charset="0"/>
            </a:endParaRPr>
          </a:p>
        </p:txBody>
      </p:sp>
      <p:pic>
        <p:nvPicPr>
          <p:cNvPr id="1038" name="Picture 14" descr="Image result for azure event grid">
            <a:extLst>
              <a:ext uri="{FF2B5EF4-FFF2-40B4-BE49-F238E27FC236}">
                <a16:creationId xmlns:a16="http://schemas.microsoft.com/office/drawing/2014/main" id="{4B1EF275-09D5-49D3-AE61-397BF233E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773" y="2471197"/>
            <a:ext cx="643699" cy="33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Development">
            <a:extLst>
              <a:ext uri="{FF2B5EF4-FFF2-40B4-BE49-F238E27FC236}">
                <a16:creationId xmlns:a16="http://schemas.microsoft.com/office/drawing/2014/main" id="{01C07370-93F9-4248-84DE-5EDFA8FEBCB5}"/>
              </a:ext>
            </a:extLst>
          </p:cNvPr>
          <p:cNvGrpSpPr/>
          <p:nvPr/>
        </p:nvGrpSpPr>
        <p:grpSpPr>
          <a:xfrm>
            <a:off x="457403" y="1551977"/>
            <a:ext cx="2587171" cy="4694226"/>
            <a:chOff x="465758" y="1582329"/>
            <a:chExt cx="2639424" cy="4789034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465758" y="1582329"/>
              <a:ext cx="2639424" cy="47890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08" tIns="268851" rIns="179208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1" b="1"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Development</a:t>
              </a: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600126" y="3946199"/>
              <a:ext cx="2367959" cy="75895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554" tIns="143366" rIns="179208" bIns="1433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7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Local development</a:t>
              </a: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600126" y="4726362"/>
              <a:ext cx="2367959" cy="75895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554" tIns="143366" rIns="179208" bIns="1433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7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Monitoring</a:t>
              </a: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600126" y="2389033"/>
              <a:ext cx="2370688" cy="7551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554" tIns="143366" rIns="179208" bIns="1433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7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IDE support</a:t>
              </a: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600126" y="3168448"/>
              <a:ext cx="2367959" cy="75895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554" tIns="143366" rIns="179208" bIns="1433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7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Integrated DevOps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E6D62AC-4DD7-48DB-85B1-19777ED47C42}"/>
                </a:ext>
              </a:extLst>
            </p:cNvPr>
            <p:cNvSpPr/>
            <p:nvPr/>
          </p:nvSpPr>
          <p:spPr bwMode="auto">
            <a:xfrm>
              <a:off x="600126" y="5506525"/>
              <a:ext cx="2367959" cy="75895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554" tIns="143366" rIns="179208" bIns="1433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58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7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Visual Debug History</a:t>
              </a:r>
            </a:p>
          </p:txBody>
        </p:sp>
        <p:sp>
          <p:nvSpPr>
            <p:cNvPr id="67" name="Freeform 33"/>
            <p:cNvSpPr>
              <a:spLocks noEditPoints="1"/>
            </p:cNvSpPr>
            <p:nvPr/>
          </p:nvSpPr>
          <p:spPr bwMode="auto">
            <a:xfrm>
              <a:off x="827890" y="4159770"/>
              <a:ext cx="367950" cy="331812"/>
            </a:xfrm>
            <a:custGeom>
              <a:avLst/>
              <a:gdLst>
                <a:gd name="T0" fmla="*/ 110 w 236"/>
                <a:gd name="T1" fmla="*/ 0 h 204"/>
                <a:gd name="T2" fmla="*/ 110 w 236"/>
                <a:gd name="T3" fmla="*/ 51 h 204"/>
                <a:gd name="T4" fmla="*/ 0 w 236"/>
                <a:gd name="T5" fmla="*/ 51 h 204"/>
                <a:gd name="T6" fmla="*/ 0 w 236"/>
                <a:gd name="T7" fmla="*/ 60 h 204"/>
                <a:gd name="T8" fmla="*/ 0 w 236"/>
                <a:gd name="T9" fmla="*/ 170 h 204"/>
                <a:gd name="T10" fmla="*/ 84 w 236"/>
                <a:gd name="T11" fmla="*/ 170 h 204"/>
                <a:gd name="T12" fmla="*/ 84 w 236"/>
                <a:gd name="T13" fmla="*/ 187 h 204"/>
                <a:gd name="T14" fmla="*/ 51 w 236"/>
                <a:gd name="T15" fmla="*/ 187 h 204"/>
                <a:gd name="T16" fmla="*/ 51 w 236"/>
                <a:gd name="T17" fmla="*/ 204 h 204"/>
                <a:gd name="T18" fmla="*/ 236 w 236"/>
                <a:gd name="T19" fmla="*/ 204 h 204"/>
                <a:gd name="T20" fmla="*/ 236 w 236"/>
                <a:gd name="T21" fmla="*/ 0 h 204"/>
                <a:gd name="T22" fmla="*/ 110 w 236"/>
                <a:gd name="T23" fmla="*/ 0 h 204"/>
                <a:gd name="T24" fmla="*/ 126 w 236"/>
                <a:gd name="T25" fmla="*/ 17 h 204"/>
                <a:gd name="T26" fmla="*/ 219 w 236"/>
                <a:gd name="T27" fmla="*/ 17 h 204"/>
                <a:gd name="T28" fmla="*/ 219 w 236"/>
                <a:gd name="T29" fmla="*/ 68 h 204"/>
                <a:gd name="T30" fmla="*/ 177 w 236"/>
                <a:gd name="T31" fmla="*/ 68 h 204"/>
                <a:gd name="T32" fmla="*/ 177 w 236"/>
                <a:gd name="T33" fmla="*/ 51 h 204"/>
                <a:gd name="T34" fmla="*/ 126 w 236"/>
                <a:gd name="T35" fmla="*/ 51 h 204"/>
                <a:gd name="T36" fmla="*/ 126 w 236"/>
                <a:gd name="T37" fmla="*/ 17 h 204"/>
                <a:gd name="T38" fmla="*/ 177 w 236"/>
                <a:gd name="T39" fmla="*/ 85 h 204"/>
                <a:gd name="T40" fmla="*/ 219 w 236"/>
                <a:gd name="T41" fmla="*/ 85 h 204"/>
                <a:gd name="T42" fmla="*/ 219 w 236"/>
                <a:gd name="T43" fmla="*/ 119 h 204"/>
                <a:gd name="T44" fmla="*/ 177 w 236"/>
                <a:gd name="T45" fmla="*/ 119 h 204"/>
                <a:gd name="T46" fmla="*/ 177 w 236"/>
                <a:gd name="T47" fmla="*/ 85 h 204"/>
                <a:gd name="T48" fmla="*/ 17 w 236"/>
                <a:gd name="T49" fmla="*/ 68 h 204"/>
                <a:gd name="T50" fmla="*/ 160 w 236"/>
                <a:gd name="T51" fmla="*/ 68 h 204"/>
                <a:gd name="T52" fmla="*/ 160 w 236"/>
                <a:gd name="T53" fmla="*/ 153 h 204"/>
                <a:gd name="T54" fmla="*/ 17 w 236"/>
                <a:gd name="T55" fmla="*/ 153 h 204"/>
                <a:gd name="T56" fmla="*/ 17 w 236"/>
                <a:gd name="T57" fmla="*/ 68 h 204"/>
                <a:gd name="T58" fmla="*/ 101 w 236"/>
                <a:gd name="T59" fmla="*/ 187 h 204"/>
                <a:gd name="T60" fmla="*/ 101 w 236"/>
                <a:gd name="T61" fmla="*/ 170 h 204"/>
                <a:gd name="T62" fmla="*/ 177 w 236"/>
                <a:gd name="T63" fmla="*/ 170 h 204"/>
                <a:gd name="T64" fmla="*/ 177 w 236"/>
                <a:gd name="T65" fmla="*/ 136 h 204"/>
                <a:gd name="T66" fmla="*/ 219 w 236"/>
                <a:gd name="T67" fmla="*/ 136 h 204"/>
                <a:gd name="T68" fmla="*/ 219 w 236"/>
                <a:gd name="T69" fmla="*/ 187 h 204"/>
                <a:gd name="T70" fmla="*/ 101 w 236"/>
                <a:gd name="T71" fmla="*/ 187 h 204"/>
                <a:gd name="T72" fmla="*/ 202 w 236"/>
                <a:gd name="T73" fmla="*/ 51 h 204"/>
                <a:gd name="T74" fmla="*/ 185 w 236"/>
                <a:gd name="T75" fmla="*/ 51 h 204"/>
                <a:gd name="T76" fmla="*/ 185 w 236"/>
                <a:gd name="T77" fmla="*/ 34 h 204"/>
                <a:gd name="T78" fmla="*/ 202 w 236"/>
                <a:gd name="T79" fmla="*/ 34 h 204"/>
                <a:gd name="T80" fmla="*/ 202 w 236"/>
                <a:gd name="T81" fmla="*/ 5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04">
                  <a:moveTo>
                    <a:pt x="110" y="0"/>
                  </a:moveTo>
                  <a:lnTo>
                    <a:pt x="11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0" y="170"/>
                  </a:lnTo>
                  <a:lnTo>
                    <a:pt x="84" y="170"/>
                  </a:lnTo>
                  <a:lnTo>
                    <a:pt x="84" y="187"/>
                  </a:lnTo>
                  <a:lnTo>
                    <a:pt x="51" y="187"/>
                  </a:lnTo>
                  <a:lnTo>
                    <a:pt x="51" y="204"/>
                  </a:lnTo>
                  <a:lnTo>
                    <a:pt x="236" y="204"/>
                  </a:lnTo>
                  <a:lnTo>
                    <a:pt x="236" y="0"/>
                  </a:lnTo>
                  <a:lnTo>
                    <a:pt x="110" y="0"/>
                  </a:lnTo>
                  <a:close/>
                  <a:moveTo>
                    <a:pt x="126" y="17"/>
                  </a:moveTo>
                  <a:lnTo>
                    <a:pt x="219" y="17"/>
                  </a:lnTo>
                  <a:lnTo>
                    <a:pt x="219" y="68"/>
                  </a:lnTo>
                  <a:lnTo>
                    <a:pt x="177" y="68"/>
                  </a:lnTo>
                  <a:lnTo>
                    <a:pt x="177" y="51"/>
                  </a:lnTo>
                  <a:lnTo>
                    <a:pt x="126" y="51"/>
                  </a:lnTo>
                  <a:lnTo>
                    <a:pt x="126" y="17"/>
                  </a:lnTo>
                  <a:close/>
                  <a:moveTo>
                    <a:pt x="177" y="85"/>
                  </a:moveTo>
                  <a:lnTo>
                    <a:pt x="219" y="85"/>
                  </a:lnTo>
                  <a:lnTo>
                    <a:pt x="219" y="119"/>
                  </a:lnTo>
                  <a:lnTo>
                    <a:pt x="177" y="119"/>
                  </a:lnTo>
                  <a:lnTo>
                    <a:pt x="177" y="85"/>
                  </a:lnTo>
                  <a:close/>
                  <a:moveTo>
                    <a:pt x="17" y="68"/>
                  </a:moveTo>
                  <a:lnTo>
                    <a:pt x="160" y="68"/>
                  </a:lnTo>
                  <a:lnTo>
                    <a:pt x="160" y="153"/>
                  </a:lnTo>
                  <a:lnTo>
                    <a:pt x="17" y="153"/>
                  </a:lnTo>
                  <a:lnTo>
                    <a:pt x="17" y="68"/>
                  </a:lnTo>
                  <a:close/>
                  <a:moveTo>
                    <a:pt x="101" y="187"/>
                  </a:moveTo>
                  <a:lnTo>
                    <a:pt x="101" y="170"/>
                  </a:lnTo>
                  <a:lnTo>
                    <a:pt x="177" y="170"/>
                  </a:lnTo>
                  <a:lnTo>
                    <a:pt x="177" y="136"/>
                  </a:lnTo>
                  <a:lnTo>
                    <a:pt x="219" y="136"/>
                  </a:lnTo>
                  <a:lnTo>
                    <a:pt x="219" y="187"/>
                  </a:lnTo>
                  <a:lnTo>
                    <a:pt x="101" y="187"/>
                  </a:lnTo>
                  <a:close/>
                  <a:moveTo>
                    <a:pt x="202" y="51"/>
                  </a:moveTo>
                  <a:lnTo>
                    <a:pt x="185" y="51"/>
                  </a:lnTo>
                  <a:lnTo>
                    <a:pt x="185" y="34"/>
                  </a:lnTo>
                  <a:lnTo>
                    <a:pt x="202" y="34"/>
                  </a:lnTo>
                  <a:lnTo>
                    <a:pt x="202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defTabSz="913799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7" name="Freeform 41"/>
            <p:cNvSpPr>
              <a:spLocks noEditPoints="1"/>
            </p:cNvSpPr>
            <p:nvPr/>
          </p:nvSpPr>
          <p:spPr bwMode="auto">
            <a:xfrm>
              <a:off x="805385" y="4880352"/>
              <a:ext cx="412961" cy="441433"/>
            </a:xfrm>
            <a:custGeom>
              <a:avLst/>
              <a:gdLst>
                <a:gd name="T0" fmla="*/ 56 w 104"/>
                <a:gd name="T1" fmla="*/ 104 h 104"/>
                <a:gd name="T2" fmla="*/ 56 w 104"/>
                <a:gd name="T3" fmla="*/ 88 h 104"/>
                <a:gd name="T4" fmla="*/ 88 w 104"/>
                <a:gd name="T5" fmla="*/ 56 h 104"/>
                <a:gd name="T6" fmla="*/ 104 w 104"/>
                <a:gd name="T7" fmla="*/ 56 h 104"/>
                <a:gd name="T8" fmla="*/ 104 w 104"/>
                <a:gd name="T9" fmla="*/ 48 h 104"/>
                <a:gd name="T10" fmla="*/ 88 w 104"/>
                <a:gd name="T11" fmla="*/ 48 h 104"/>
                <a:gd name="T12" fmla="*/ 56 w 104"/>
                <a:gd name="T13" fmla="*/ 16 h 104"/>
                <a:gd name="T14" fmla="*/ 56 w 104"/>
                <a:gd name="T15" fmla="*/ 0 h 104"/>
                <a:gd name="T16" fmla="*/ 48 w 104"/>
                <a:gd name="T17" fmla="*/ 0 h 104"/>
                <a:gd name="T18" fmla="*/ 48 w 104"/>
                <a:gd name="T19" fmla="*/ 16 h 104"/>
                <a:gd name="T20" fmla="*/ 16 w 104"/>
                <a:gd name="T21" fmla="*/ 48 h 104"/>
                <a:gd name="T22" fmla="*/ 0 w 104"/>
                <a:gd name="T23" fmla="*/ 48 h 104"/>
                <a:gd name="T24" fmla="*/ 0 w 104"/>
                <a:gd name="T25" fmla="*/ 56 h 104"/>
                <a:gd name="T26" fmla="*/ 16 w 104"/>
                <a:gd name="T27" fmla="*/ 56 h 104"/>
                <a:gd name="T28" fmla="*/ 48 w 104"/>
                <a:gd name="T29" fmla="*/ 88 h 104"/>
                <a:gd name="T30" fmla="*/ 48 w 104"/>
                <a:gd name="T31" fmla="*/ 104 h 104"/>
                <a:gd name="T32" fmla="*/ 56 w 104"/>
                <a:gd name="T33" fmla="*/ 104 h 104"/>
                <a:gd name="T34" fmla="*/ 24 w 104"/>
                <a:gd name="T35" fmla="*/ 52 h 104"/>
                <a:gd name="T36" fmla="*/ 52 w 104"/>
                <a:gd name="T37" fmla="*/ 24 h 104"/>
                <a:gd name="T38" fmla="*/ 80 w 104"/>
                <a:gd name="T39" fmla="*/ 52 h 104"/>
                <a:gd name="T40" fmla="*/ 52 w 104"/>
                <a:gd name="T41" fmla="*/ 80 h 104"/>
                <a:gd name="T42" fmla="*/ 24 w 104"/>
                <a:gd name="T43" fmla="*/ 52 h 104"/>
                <a:gd name="T44" fmla="*/ 68 w 104"/>
                <a:gd name="T45" fmla="*/ 52 h 104"/>
                <a:gd name="T46" fmla="*/ 52 w 104"/>
                <a:gd name="T47" fmla="*/ 36 h 104"/>
                <a:gd name="T48" fmla="*/ 36 w 104"/>
                <a:gd name="T49" fmla="*/ 52 h 104"/>
                <a:gd name="T50" fmla="*/ 52 w 104"/>
                <a:gd name="T51" fmla="*/ 68 h 104"/>
                <a:gd name="T52" fmla="*/ 68 w 104"/>
                <a:gd name="T53" fmla="*/ 52 h 104"/>
                <a:gd name="T54" fmla="*/ 44 w 104"/>
                <a:gd name="T55" fmla="*/ 52 h 104"/>
                <a:gd name="T56" fmla="*/ 52 w 104"/>
                <a:gd name="T57" fmla="*/ 44 h 104"/>
                <a:gd name="T58" fmla="*/ 60 w 104"/>
                <a:gd name="T59" fmla="*/ 52 h 104"/>
                <a:gd name="T60" fmla="*/ 52 w 104"/>
                <a:gd name="T61" fmla="*/ 60 h 104"/>
                <a:gd name="T62" fmla="*/ 44 w 104"/>
                <a:gd name="T63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104">
                  <a:moveTo>
                    <a:pt x="56" y="104"/>
                  </a:moveTo>
                  <a:cubicBezTo>
                    <a:pt x="56" y="88"/>
                    <a:pt x="56" y="88"/>
                    <a:pt x="56" y="88"/>
                  </a:cubicBezTo>
                  <a:cubicBezTo>
                    <a:pt x="73" y="86"/>
                    <a:pt x="86" y="73"/>
                    <a:pt x="88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6" y="31"/>
                    <a:pt x="73" y="18"/>
                    <a:pt x="56" y="1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31" y="18"/>
                    <a:pt x="18" y="31"/>
                    <a:pt x="16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8" y="73"/>
                    <a:pt x="31" y="86"/>
                    <a:pt x="48" y="88"/>
                  </a:cubicBezTo>
                  <a:cubicBezTo>
                    <a:pt x="48" y="104"/>
                    <a:pt x="48" y="104"/>
                    <a:pt x="48" y="104"/>
                  </a:cubicBezTo>
                  <a:lnTo>
                    <a:pt x="56" y="104"/>
                  </a:lnTo>
                  <a:close/>
                  <a:moveTo>
                    <a:pt x="24" y="52"/>
                  </a:moveTo>
                  <a:cubicBezTo>
                    <a:pt x="24" y="37"/>
                    <a:pt x="37" y="24"/>
                    <a:pt x="52" y="24"/>
                  </a:cubicBezTo>
                  <a:cubicBezTo>
                    <a:pt x="67" y="24"/>
                    <a:pt x="80" y="37"/>
                    <a:pt x="80" y="52"/>
                  </a:cubicBezTo>
                  <a:cubicBezTo>
                    <a:pt x="80" y="67"/>
                    <a:pt x="67" y="80"/>
                    <a:pt x="52" y="80"/>
                  </a:cubicBezTo>
                  <a:cubicBezTo>
                    <a:pt x="37" y="80"/>
                    <a:pt x="24" y="67"/>
                    <a:pt x="24" y="52"/>
                  </a:cubicBezTo>
                  <a:close/>
                  <a:moveTo>
                    <a:pt x="68" y="52"/>
                  </a:moveTo>
                  <a:cubicBezTo>
                    <a:pt x="68" y="43"/>
                    <a:pt x="61" y="36"/>
                    <a:pt x="52" y="36"/>
                  </a:cubicBezTo>
                  <a:cubicBezTo>
                    <a:pt x="43" y="36"/>
                    <a:pt x="36" y="43"/>
                    <a:pt x="36" y="52"/>
                  </a:cubicBezTo>
                  <a:cubicBezTo>
                    <a:pt x="36" y="61"/>
                    <a:pt x="43" y="68"/>
                    <a:pt x="52" y="68"/>
                  </a:cubicBezTo>
                  <a:cubicBezTo>
                    <a:pt x="61" y="68"/>
                    <a:pt x="68" y="61"/>
                    <a:pt x="68" y="52"/>
                  </a:cubicBezTo>
                  <a:close/>
                  <a:moveTo>
                    <a:pt x="44" y="52"/>
                  </a:moveTo>
                  <a:cubicBezTo>
                    <a:pt x="44" y="48"/>
                    <a:pt x="48" y="44"/>
                    <a:pt x="52" y="44"/>
                  </a:cubicBezTo>
                  <a:cubicBezTo>
                    <a:pt x="56" y="44"/>
                    <a:pt x="60" y="48"/>
                    <a:pt x="60" y="52"/>
                  </a:cubicBezTo>
                  <a:cubicBezTo>
                    <a:pt x="60" y="56"/>
                    <a:pt x="56" y="60"/>
                    <a:pt x="52" y="60"/>
                  </a:cubicBezTo>
                  <a:cubicBezTo>
                    <a:pt x="48" y="60"/>
                    <a:pt x="44" y="56"/>
                    <a:pt x="44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defTabSz="913799">
                <a:defRPr/>
              </a:pPr>
              <a:endParaRPr lang="en-US" sz="1765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17"/>
            <a:srcRect t="24612" b="31602"/>
            <a:stretch/>
          </p:blipFill>
          <p:spPr>
            <a:xfrm>
              <a:off x="548944" y="2579670"/>
              <a:ext cx="925843" cy="373884"/>
            </a:xfrm>
            <a:prstGeom prst="rect">
              <a:avLst/>
            </a:prstGeom>
          </p:spPr>
        </p:pic>
        <p:sp>
          <p:nvSpPr>
            <p:cNvPr id="57" name="arrow_5">
              <a:extLst>
                <a:ext uri="{FF2B5EF4-FFF2-40B4-BE49-F238E27FC236}">
                  <a16:creationId xmlns:a16="http://schemas.microsoft.com/office/drawing/2014/main" id="{8C45ED02-1047-45CD-93DC-750BEE10041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9720" y="3362315"/>
              <a:ext cx="364291" cy="365760"/>
            </a:xfrm>
            <a:custGeom>
              <a:avLst/>
              <a:gdLst>
                <a:gd name="T0" fmla="*/ 102 w 248"/>
                <a:gd name="T1" fmla="*/ 0 h 249"/>
                <a:gd name="T2" fmla="*/ 176 w 248"/>
                <a:gd name="T3" fmla="*/ 73 h 249"/>
                <a:gd name="T4" fmla="*/ 102 w 248"/>
                <a:gd name="T5" fmla="*/ 147 h 249"/>
                <a:gd name="T6" fmla="*/ 176 w 248"/>
                <a:gd name="T7" fmla="*/ 73 h 249"/>
                <a:gd name="T8" fmla="*/ 0 w 248"/>
                <a:gd name="T9" fmla="*/ 73 h 249"/>
                <a:gd name="T10" fmla="*/ 146 w 248"/>
                <a:gd name="T11" fmla="*/ 103 h 249"/>
                <a:gd name="T12" fmla="*/ 72 w 248"/>
                <a:gd name="T13" fmla="*/ 176 h 249"/>
                <a:gd name="T14" fmla="*/ 146 w 248"/>
                <a:gd name="T15" fmla="*/ 249 h 249"/>
                <a:gd name="T16" fmla="*/ 72 w 248"/>
                <a:gd name="T17" fmla="*/ 176 h 249"/>
                <a:gd name="T18" fmla="*/ 248 w 248"/>
                <a:gd name="T19" fmla="*/ 17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9">
                  <a:moveTo>
                    <a:pt x="102" y="0"/>
                  </a:moveTo>
                  <a:lnTo>
                    <a:pt x="176" y="73"/>
                  </a:lnTo>
                  <a:lnTo>
                    <a:pt x="102" y="147"/>
                  </a:lnTo>
                  <a:moveTo>
                    <a:pt x="176" y="73"/>
                  </a:moveTo>
                  <a:lnTo>
                    <a:pt x="0" y="73"/>
                  </a:lnTo>
                  <a:moveTo>
                    <a:pt x="146" y="103"/>
                  </a:moveTo>
                  <a:lnTo>
                    <a:pt x="72" y="176"/>
                  </a:lnTo>
                  <a:lnTo>
                    <a:pt x="146" y="249"/>
                  </a:lnTo>
                  <a:moveTo>
                    <a:pt x="72" y="176"/>
                  </a:moveTo>
                  <a:lnTo>
                    <a:pt x="248" y="176"/>
                  </a:lnTo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75" name="Eye">
              <a:extLst>
                <a:ext uri="{FF2B5EF4-FFF2-40B4-BE49-F238E27FC236}">
                  <a16:creationId xmlns:a16="http://schemas.microsoft.com/office/drawing/2014/main" id="{A345FAC2-D06D-47B9-A9D6-D14DFA1C23B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6125" y="5787804"/>
              <a:ext cx="411480" cy="227186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06EDC10-7350-430F-B617-09FAB4033904}"/>
              </a:ext>
            </a:extLst>
          </p:cNvPr>
          <p:cNvGrpSpPr/>
          <p:nvPr/>
        </p:nvGrpSpPr>
        <p:grpSpPr>
          <a:xfrm>
            <a:off x="3459202" y="2977084"/>
            <a:ext cx="2695505" cy="388550"/>
            <a:chOff x="4530285" y="2523547"/>
            <a:chExt cx="2750334" cy="396453"/>
          </a:xfrm>
        </p:grpSpPr>
        <p:sp>
          <p:nvSpPr>
            <p:cNvPr id="68" name="Content Placeholder 2">
              <a:extLst>
                <a:ext uri="{FF2B5EF4-FFF2-40B4-BE49-F238E27FC236}">
                  <a16:creationId xmlns:a16="http://schemas.microsoft.com/office/drawing/2014/main" id="{51B82445-EED6-4976-99DB-DCA83C57374B}"/>
                </a:ext>
              </a:extLst>
            </p:cNvPr>
            <p:cNvSpPr txBox="1">
              <a:spLocks/>
            </p:cNvSpPr>
            <p:nvPr/>
          </p:nvSpPr>
          <p:spPr>
            <a:xfrm>
              <a:off x="4675958" y="2523547"/>
              <a:ext cx="2604661" cy="396453"/>
            </a:xfrm>
            <a:prstGeom prst="rect">
              <a:avLst/>
            </a:prstGeom>
          </p:spPr>
          <p:txBody>
            <a:bodyPr vert="horz" wrap="square" lIns="143366" tIns="89604" rIns="143366" bIns="89604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841">
                <a:spcBef>
                  <a:spcPts val="588"/>
                </a:spcBef>
                <a:buNone/>
                <a:defRPr/>
              </a:pPr>
              <a:r>
                <a:rPr lang="en-US" sz="1469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Developer productivity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A8E056F-11D2-4CDF-B2FC-4901BD2B3DB3}"/>
                </a:ext>
              </a:extLst>
            </p:cNvPr>
            <p:cNvGrpSpPr/>
            <p:nvPr/>
          </p:nvGrpSpPr>
          <p:grpSpPr>
            <a:xfrm>
              <a:off x="4530285" y="2635231"/>
              <a:ext cx="182906" cy="182905"/>
              <a:chOff x="653229" y="2635231"/>
              <a:chExt cx="182906" cy="182905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CB7D5ABC-0CF0-454E-ADC7-E30304CF93DA}"/>
                  </a:ext>
                </a:extLst>
              </p:cNvPr>
              <p:cNvSpPr/>
              <p:nvPr/>
            </p:nvSpPr>
            <p:spPr bwMode="auto">
              <a:xfrm>
                <a:off x="653229" y="2635231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check">
                <a:extLst>
                  <a:ext uri="{FF2B5EF4-FFF2-40B4-BE49-F238E27FC236}">
                    <a16:creationId xmlns:a16="http://schemas.microsoft.com/office/drawing/2014/main" id="{C3DC1F29-B4AC-43AC-8956-2A7CD74DE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099" y="2694394"/>
                <a:ext cx="91453" cy="64576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04CB766-F5BB-4A94-86EC-375926434B43}"/>
              </a:ext>
            </a:extLst>
          </p:cNvPr>
          <p:cNvGrpSpPr/>
          <p:nvPr/>
        </p:nvGrpSpPr>
        <p:grpSpPr>
          <a:xfrm>
            <a:off x="3459202" y="3427904"/>
            <a:ext cx="2711474" cy="388550"/>
            <a:chOff x="4530285" y="2533358"/>
            <a:chExt cx="2766628" cy="396453"/>
          </a:xfrm>
        </p:grpSpPr>
        <p:sp>
          <p:nvSpPr>
            <p:cNvPr id="82" name="Content Placeholder 2">
              <a:extLst>
                <a:ext uri="{FF2B5EF4-FFF2-40B4-BE49-F238E27FC236}">
                  <a16:creationId xmlns:a16="http://schemas.microsoft.com/office/drawing/2014/main" id="{F03241A0-2E33-4A66-95AB-150C251FAC3B}"/>
                </a:ext>
              </a:extLst>
            </p:cNvPr>
            <p:cNvSpPr txBox="1">
              <a:spLocks/>
            </p:cNvSpPr>
            <p:nvPr/>
          </p:nvSpPr>
          <p:spPr>
            <a:xfrm>
              <a:off x="4644448" y="2533358"/>
              <a:ext cx="2652465" cy="396453"/>
            </a:xfrm>
            <a:prstGeom prst="rect">
              <a:avLst/>
            </a:prstGeom>
          </p:spPr>
          <p:txBody>
            <a:bodyPr vert="horz" wrap="square" lIns="143366" tIns="89604" rIns="143366" bIns="89604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841">
                <a:spcBef>
                  <a:spcPts val="588"/>
                </a:spcBef>
                <a:buNone/>
                <a:defRPr/>
              </a:pPr>
              <a:r>
                <a:rPr lang="en-US" sz="1469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Triggers and Bindings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EEC15CE-7FAA-47D8-973A-D72B242E12DE}"/>
                </a:ext>
              </a:extLst>
            </p:cNvPr>
            <p:cNvGrpSpPr/>
            <p:nvPr/>
          </p:nvGrpSpPr>
          <p:grpSpPr>
            <a:xfrm>
              <a:off x="4530285" y="2635231"/>
              <a:ext cx="182906" cy="182905"/>
              <a:chOff x="653229" y="2635231"/>
              <a:chExt cx="182906" cy="182905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987E46B-68B6-4FA5-A052-3029C87CB261}"/>
                  </a:ext>
                </a:extLst>
              </p:cNvPr>
              <p:cNvSpPr/>
              <p:nvPr/>
            </p:nvSpPr>
            <p:spPr bwMode="auto">
              <a:xfrm>
                <a:off x="653229" y="2635231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check">
                <a:extLst>
                  <a:ext uri="{FF2B5EF4-FFF2-40B4-BE49-F238E27FC236}">
                    <a16:creationId xmlns:a16="http://schemas.microsoft.com/office/drawing/2014/main" id="{DCF7849C-9E30-4469-9177-A3AEA9846B8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162" y="2694395"/>
                <a:ext cx="91453" cy="64575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7BC8D1C-15C0-4B16-AEA4-BF3F93C0BAE0}"/>
              </a:ext>
            </a:extLst>
          </p:cNvPr>
          <p:cNvGrpSpPr/>
          <p:nvPr/>
        </p:nvGrpSpPr>
        <p:grpSpPr>
          <a:xfrm>
            <a:off x="3459202" y="3878726"/>
            <a:ext cx="2738838" cy="388550"/>
            <a:chOff x="4530285" y="2515931"/>
            <a:chExt cx="2794547" cy="396453"/>
          </a:xfrm>
        </p:grpSpPr>
        <p:sp>
          <p:nvSpPr>
            <p:cNvPr id="87" name="Content Placeholder 2">
              <a:extLst>
                <a:ext uri="{FF2B5EF4-FFF2-40B4-BE49-F238E27FC236}">
                  <a16:creationId xmlns:a16="http://schemas.microsoft.com/office/drawing/2014/main" id="{16A0D63F-F2B0-4CB1-BFD0-02B9CE2FE3C3}"/>
                </a:ext>
              </a:extLst>
            </p:cNvPr>
            <p:cNvSpPr txBox="1">
              <a:spLocks/>
            </p:cNvSpPr>
            <p:nvPr/>
          </p:nvSpPr>
          <p:spPr>
            <a:xfrm>
              <a:off x="4651852" y="2515931"/>
              <a:ext cx="2672980" cy="396453"/>
            </a:xfrm>
            <a:prstGeom prst="rect">
              <a:avLst/>
            </a:prstGeom>
          </p:spPr>
          <p:txBody>
            <a:bodyPr vert="horz" wrap="square" lIns="143366" tIns="89604" rIns="0" bIns="89604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841">
                <a:spcBef>
                  <a:spcPts val="588"/>
                </a:spcBef>
                <a:buNone/>
                <a:defRPr/>
              </a:pPr>
              <a:r>
                <a:rPr lang="en-US" sz="1469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Flexible deployment options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428765C-D13E-4915-A9D6-ACB7B393B255}"/>
                </a:ext>
              </a:extLst>
            </p:cNvPr>
            <p:cNvGrpSpPr/>
            <p:nvPr/>
          </p:nvGrpSpPr>
          <p:grpSpPr>
            <a:xfrm>
              <a:off x="4530285" y="2635230"/>
              <a:ext cx="182906" cy="182905"/>
              <a:chOff x="653229" y="2635230"/>
              <a:chExt cx="182906" cy="182905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85E27976-8359-464E-AD18-45651620C818}"/>
                  </a:ext>
                </a:extLst>
              </p:cNvPr>
              <p:cNvSpPr/>
              <p:nvPr/>
            </p:nvSpPr>
            <p:spPr bwMode="auto">
              <a:xfrm>
                <a:off x="653229" y="2635230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check">
                <a:extLst>
                  <a:ext uri="{FF2B5EF4-FFF2-40B4-BE49-F238E27FC236}">
                    <a16:creationId xmlns:a16="http://schemas.microsoft.com/office/drawing/2014/main" id="{C34325CC-C972-4452-967C-13517FF1987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099" y="2698088"/>
                <a:ext cx="91453" cy="64575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D0C5B52-6C87-4045-BCA4-C3B29B9EF118}"/>
              </a:ext>
            </a:extLst>
          </p:cNvPr>
          <p:cNvGrpSpPr/>
          <p:nvPr/>
        </p:nvGrpSpPr>
        <p:grpSpPr>
          <a:xfrm>
            <a:off x="6270015" y="2977083"/>
            <a:ext cx="2695505" cy="388550"/>
            <a:chOff x="4530285" y="2523546"/>
            <a:chExt cx="2750334" cy="396453"/>
          </a:xfrm>
        </p:grpSpPr>
        <p:sp>
          <p:nvSpPr>
            <p:cNvPr id="92" name="Content Placeholder 2">
              <a:extLst>
                <a:ext uri="{FF2B5EF4-FFF2-40B4-BE49-F238E27FC236}">
                  <a16:creationId xmlns:a16="http://schemas.microsoft.com/office/drawing/2014/main" id="{4F4E17CE-AFC5-4770-B401-2003DD789F27}"/>
                </a:ext>
              </a:extLst>
            </p:cNvPr>
            <p:cNvSpPr txBox="1">
              <a:spLocks/>
            </p:cNvSpPr>
            <p:nvPr/>
          </p:nvSpPr>
          <p:spPr>
            <a:xfrm>
              <a:off x="4675958" y="2523546"/>
              <a:ext cx="2604661" cy="396453"/>
            </a:xfrm>
            <a:prstGeom prst="rect">
              <a:avLst/>
            </a:prstGeom>
          </p:spPr>
          <p:txBody>
            <a:bodyPr vert="horz" wrap="square" lIns="143366" tIns="89604" rIns="143366" bIns="89604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841">
                <a:spcBef>
                  <a:spcPts val="588"/>
                </a:spcBef>
                <a:buNone/>
                <a:defRPr/>
              </a:pPr>
              <a:r>
                <a:rPr lang="en-US" sz="1469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Visual designer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6AA5B60-F840-42DE-B411-887839729294}"/>
                </a:ext>
              </a:extLst>
            </p:cNvPr>
            <p:cNvGrpSpPr/>
            <p:nvPr/>
          </p:nvGrpSpPr>
          <p:grpSpPr>
            <a:xfrm>
              <a:off x="4530285" y="2635231"/>
              <a:ext cx="182906" cy="182905"/>
              <a:chOff x="653229" y="2635231"/>
              <a:chExt cx="182906" cy="182905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F667C160-8FD6-4200-9B67-2153B6EEC7C6}"/>
                  </a:ext>
                </a:extLst>
              </p:cNvPr>
              <p:cNvSpPr/>
              <p:nvPr/>
            </p:nvSpPr>
            <p:spPr bwMode="auto">
              <a:xfrm>
                <a:off x="653229" y="2635231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5" name="check">
                <a:extLst>
                  <a:ext uri="{FF2B5EF4-FFF2-40B4-BE49-F238E27FC236}">
                    <a16:creationId xmlns:a16="http://schemas.microsoft.com/office/drawing/2014/main" id="{F635458F-0905-4199-A02F-EEF991E4DDD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099" y="2694394"/>
                <a:ext cx="91453" cy="64576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01AB525-BC3D-4677-8552-4CC852DB94C2}"/>
              </a:ext>
            </a:extLst>
          </p:cNvPr>
          <p:cNvGrpSpPr/>
          <p:nvPr/>
        </p:nvGrpSpPr>
        <p:grpSpPr>
          <a:xfrm>
            <a:off x="6270014" y="3427904"/>
            <a:ext cx="2711474" cy="388550"/>
            <a:chOff x="4530285" y="2533358"/>
            <a:chExt cx="2766628" cy="396453"/>
          </a:xfrm>
        </p:grpSpPr>
        <p:sp>
          <p:nvSpPr>
            <p:cNvPr id="98" name="Content Placeholder 2">
              <a:extLst>
                <a:ext uri="{FF2B5EF4-FFF2-40B4-BE49-F238E27FC236}">
                  <a16:creationId xmlns:a16="http://schemas.microsoft.com/office/drawing/2014/main" id="{A9BD0650-F786-4DD1-B58A-D79BCEE1F520}"/>
                </a:ext>
              </a:extLst>
            </p:cNvPr>
            <p:cNvSpPr txBox="1">
              <a:spLocks/>
            </p:cNvSpPr>
            <p:nvPr/>
          </p:nvSpPr>
          <p:spPr>
            <a:xfrm>
              <a:off x="4644448" y="2533358"/>
              <a:ext cx="2652465" cy="396453"/>
            </a:xfrm>
            <a:prstGeom prst="rect">
              <a:avLst/>
            </a:prstGeom>
          </p:spPr>
          <p:txBody>
            <a:bodyPr vert="horz" wrap="square" lIns="143366" tIns="89604" rIns="143366" bIns="89604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841">
                <a:spcBef>
                  <a:spcPts val="588"/>
                </a:spcBef>
                <a:buNone/>
                <a:defRPr/>
              </a:pPr>
              <a:r>
                <a:rPr lang="en-US" sz="1469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100+ connectors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14D3274-43E2-4D22-BD18-3719B65ACD2A}"/>
                </a:ext>
              </a:extLst>
            </p:cNvPr>
            <p:cNvGrpSpPr/>
            <p:nvPr/>
          </p:nvGrpSpPr>
          <p:grpSpPr>
            <a:xfrm>
              <a:off x="4530285" y="2635231"/>
              <a:ext cx="182906" cy="182905"/>
              <a:chOff x="653229" y="2635231"/>
              <a:chExt cx="182906" cy="182905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D2DAD9F-8FFB-4101-BAFF-3F45764E5268}"/>
                  </a:ext>
                </a:extLst>
              </p:cNvPr>
              <p:cNvSpPr/>
              <p:nvPr/>
            </p:nvSpPr>
            <p:spPr bwMode="auto">
              <a:xfrm>
                <a:off x="653229" y="2635231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check">
                <a:extLst>
                  <a:ext uri="{FF2B5EF4-FFF2-40B4-BE49-F238E27FC236}">
                    <a16:creationId xmlns:a16="http://schemas.microsoft.com/office/drawing/2014/main" id="{1C2C6E13-41FB-44A7-AA19-E6945BCBAB7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162" y="2694395"/>
                <a:ext cx="91453" cy="64575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102" name="Analytics">
            <a:extLst>
              <a:ext uri="{FF2B5EF4-FFF2-40B4-BE49-F238E27FC236}">
                <a16:creationId xmlns:a16="http://schemas.microsoft.com/office/drawing/2014/main" id="{E2FEEEDC-CD48-44C4-8AFB-20897DE7BCCB}"/>
              </a:ext>
            </a:extLst>
          </p:cNvPr>
          <p:cNvGrpSpPr/>
          <p:nvPr/>
        </p:nvGrpSpPr>
        <p:grpSpPr>
          <a:xfrm>
            <a:off x="6270015" y="3878726"/>
            <a:ext cx="2738838" cy="388550"/>
            <a:chOff x="4530285" y="2515931"/>
            <a:chExt cx="2794547" cy="396453"/>
          </a:xfrm>
        </p:grpSpPr>
        <p:sp>
          <p:nvSpPr>
            <p:cNvPr id="103" name="Content Placeholder 2">
              <a:extLst>
                <a:ext uri="{FF2B5EF4-FFF2-40B4-BE49-F238E27FC236}">
                  <a16:creationId xmlns:a16="http://schemas.microsoft.com/office/drawing/2014/main" id="{664CFB97-8A92-48CF-BDB3-9581A41962F3}"/>
                </a:ext>
              </a:extLst>
            </p:cNvPr>
            <p:cNvSpPr txBox="1">
              <a:spLocks/>
            </p:cNvSpPr>
            <p:nvPr/>
          </p:nvSpPr>
          <p:spPr>
            <a:xfrm>
              <a:off x="4651852" y="2515931"/>
              <a:ext cx="2672980" cy="396453"/>
            </a:xfrm>
            <a:prstGeom prst="rect">
              <a:avLst/>
            </a:prstGeom>
          </p:spPr>
          <p:txBody>
            <a:bodyPr vert="horz" wrap="square" lIns="143366" tIns="89604" rIns="0" bIns="89604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841">
                <a:spcBef>
                  <a:spcPts val="588"/>
                </a:spcBef>
                <a:buNone/>
                <a:defRPr/>
              </a:pPr>
              <a:r>
                <a:rPr lang="en-US" sz="1469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orchestration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E63EEC6D-B7CA-490D-99EB-D0DAE65BB1ED}"/>
                </a:ext>
              </a:extLst>
            </p:cNvPr>
            <p:cNvGrpSpPr/>
            <p:nvPr/>
          </p:nvGrpSpPr>
          <p:grpSpPr>
            <a:xfrm>
              <a:off x="4530285" y="2635230"/>
              <a:ext cx="182906" cy="182905"/>
              <a:chOff x="653229" y="2635230"/>
              <a:chExt cx="182906" cy="182905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F6C8588-E94C-48DC-93A7-D281D8AE0DD9}"/>
                  </a:ext>
                </a:extLst>
              </p:cNvPr>
              <p:cNvSpPr/>
              <p:nvPr/>
            </p:nvSpPr>
            <p:spPr bwMode="auto">
              <a:xfrm>
                <a:off x="653229" y="2635230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check">
                <a:extLst>
                  <a:ext uri="{FF2B5EF4-FFF2-40B4-BE49-F238E27FC236}">
                    <a16:creationId xmlns:a16="http://schemas.microsoft.com/office/drawing/2014/main" id="{0096D018-75CC-4A55-A574-ACC9507EDA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099" y="2698088"/>
                <a:ext cx="91453" cy="64575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1DFE604-1BE4-46F7-8AD2-42C936530E6E}"/>
              </a:ext>
            </a:extLst>
          </p:cNvPr>
          <p:cNvGrpSpPr/>
          <p:nvPr/>
        </p:nvGrpSpPr>
        <p:grpSpPr>
          <a:xfrm>
            <a:off x="8838184" y="2977081"/>
            <a:ext cx="2934366" cy="384498"/>
            <a:chOff x="4530285" y="2523544"/>
            <a:chExt cx="2994053" cy="392319"/>
          </a:xfrm>
        </p:grpSpPr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C2C3B34F-7862-4B46-A791-AC8FDF2AEBCF}"/>
                </a:ext>
              </a:extLst>
            </p:cNvPr>
            <p:cNvSpPr txBox="1">
              <a:spLocks/>
            </p:cNvSpPr>
            <p:nvPr/>
          </p:nvSpPr>
          <p:spPr>
            <a:xfrm>
              <a:off x="4675958" y="2523544"/>
              <a:ext cx="2848380" cy="392319"/>
            </a:xfrm>
            <a:prstGeom prst="rect">
              <a:avLst/>
            </a:prstGeom>
          </p:spPr>
          <p:txBody>
            <a:bodyPr vert="horz" wrap="square" lIns="143366" tIns="89604" rIns="143366" bIns="89604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841">
                <a:spcBef>
                  <a:spcPts val="588"/>
                </a:spcBef>
                <a:buNone/>
                <a:defRPr/>
              </a:pPr>
              <a:r>
                <a:rPr lang="en-US" sz="1469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Manage all events in one place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63D6BA5-5BDE-4196-9439-4031D7977E13}"/>
                </a:ext>
              </a:extLst>
            </p:cNvPr>
            <p:cNvGrpSpPr/>
            <p:nvPr/>
          </p:nvGrpSpPr>
          <p:grpSpPr>
            <a:xfrm>
              <a:off x="4530285" y="2635231"/>
              <a:ext cx="182906" cy="182905"/>
              <a:chOff x="653229" y="2635231"/>
              <a:chExt cx="182906" cy="182905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DFA533C9-B658-42FA-BCCA-166B7F89CE4F}"/>
                  </a:ext>
                </a:extLst>
              </p:cNvPr>
              <p:cNvSpPr/>
              <p:nvPr/>
            </p:nvSpPr>
            <p:spPr bwMode="auto">
              <a:xfrm>
                <a:off x="653229" y="2635231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check">
                <a:extLst>
                  <a:ext uri="{FF2B5EF4-FFF2-40B4-BE49-F238E27FC236}">
                    <a16:creationId xmlns:a16="http://schemas.microsoft.com/office/drawing/2014/main" id="{C838BE42-624D-4ABE-BC36-19D36D6845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099" y="2694394"/>
                <a:ext cx="91453" cy="64576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C7DBC19-808D-4813-A952-AC0E53841FDE}"/>
              </a:ext>
            </a:extLst>
          </p:cNvPr>
          <p:cNvGrpSpPr/>
          <p:nvPr/>
        </p:nvGrpSpPr>
        <p:grpSpPr>
          <a:xfrm>
            <a:off x="8838186" y="3421116"/>
            <a:ext cx="2711474" cy="388550"/>
            <a:chOff x="4530285" y="2533358"/>
            <a:chExt cx="2766628" cy="396453"/>
          </a:xfrm>
        </p:grpSpPr>
        <p:sp>
          <p:nvSpPr>
            <p:cNvPr id="130" name="Content Placeholder 2">
              <a:extLst>
                <a:ext uri="{FF2B5EF4-FFF2-40B4-BE49-F238E27FC236}">
                  <a16:creationId xmlns:a16="http://schemas.microsoft.com/office/drawing/2014/main" id="{F9D60FF9-3053-42AA-B951-4201EFB674C7}"/>
                </a:ext>
              </a:extLst>
            </p:cNvPr>
            <p:cNvSpPr txBox="1">
              <a:spLocks/>
            </p:cNvSpPr>
            <p:nvPr/>
          </p:nvSpPr>
          <p:spPr>
            <a:xfrm>
              <a:off x="4644448" y="2533358"/>
              <a:ext cx="2652465" cy="396453"/>
            </a:xfrm>
            <a:prstGeom prst="rect">
              <a:avLst/>
            </a:prstGeom>
          </p:spPr>
          <p:txBody>
            <a:bodyPr vert="horz" wrap="square" lIns="143366" tIns="89604" rIns="143366" bIns="89604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841">
                <a:spcBef>
                  <a:spcPts val="588"/>
                </a:spcBef>
                <a:buNone/>
                <a:defRPr/>
              </a:pPr>
              <a:r>
                <a:rPr lang="en-US" sz="1469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Near real-time delivery</a:t>
              </a: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970595C-B590-4381-844A-74AC870A93DA}"/>
                </a:ext>
              </a:extLst>
            </p:cNvPr>
            <p:cNvGrpSpPr/>
            <p:nvPr/>
          </p:nvGrpSpPr>
          <p:grpSpPr>
            <a:xfrm>
              <a:off x="4530285" y="2635231"/>
              <a:ext cx="182906" cy="182905"/>
              <a:chOff x="653229" y="2635231"/>
              <a:chExt cx="182906" cy="182905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2E8AA37C-580A-47CD-A110-EB15A2E2A734}"/>
                  </a:ext>
                </a:extLst>
              </p:cNvPr>
              <p:cNvSpPr/>
              <p:nvPr/>
            </p:nvSpPr>
            <p:spPr bwMode="auto">
              <a:xfrm>
                <a:off x="653229" y="2635231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" name="check">
                <a:extLst>
                  <a:ext uri="{FF2B5EF4-FFF2-40B4-BE49-F238E27FC236}">
                    <a16:creationId xmlns:a16="http://schemas.microsoft.com/office/drawing/2014/main" id="{8B4D76F8-D3E3-4ED6-A33F-7BD3CF44904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162" y="2694395"/>
                <a:ext cx="91453" cy="64575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66C2C0C-E442-4495-B089-D7209CC18ED9}"/>
              </a:ext>
            </a:extLst>
          </p:cNvPr>
          <p:cNvGrpSpPr/>
          <p:nvPr/>
        </p:nvGrpSpPr>
        <p:grpSpPr>
          <a:xfrm>
            <a:off x="8838185" y="3878725"/>
            <a:ext cx="2738838" cy="388550"/>
            <a:chOff x="4530285" y="2515930"/>
            <a:chExt cx="2794547" cy="396453"/>
          </a:xfrm>
        </p:grpSpPr>
        <p:sp>
          <p:nvSpPr>
            <p:cNvPr id="135" name="Content Placeholder 2">
              <a:extLst>
                <a:ext uri="{FF2B5EF4-FFF2-40B4-BE49-F238E27FC236}">
                  <a16:creationId xmlns:a16="http://schemas.microsoft.com/office/drawing/2014/main" id="{298690A7-D9C7-44DE-8223-9D283BDBA6B6}"/>
                </a:ext>
              </a:extLst>
            </p:cNvPr>
            <p:cNvSpPr txBox="1">
              <a:spLocks/>
            </p:cNvSpPr>
            <p:nvPr/>
          </p:nvSpPr>
          <p:spPr>
            <a:xfrm>
              <a:off x="4651852" y="2515930"/>
              <a:ext cx="2672980" cy="396453"/>
            </a:xfrm>
            <a:prstGeom prst="rect">
              <a:avLst/>
            </a:prstGeom>
          </p:spPr>
          <p:txBody>
            <a:bodyPr vert="horz" wrap="square" lIns="143366" tIns="89604" rIns="0" bIns="89604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841">
                <a:spcBef>
                  <a:spcPts val="588"/>
                </a:spcBef>
                <a:buNone/>
                <a:defRPr/>
              </a:pPr>
              <a:r>
                <a:rPr lang="en-US" sz="1469">
                  <a:gradFill>
                    <a:gsLst>
                      <a:gs pos="87500">
                        <a:srgbClr val="353535"/>
                      </a:gs>
                      <a:gs pos="76000">
                        <a:srgbClr val="353535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Broad coverage</a:t>
              </a: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7FAABEDF-E98D-4D31-BF27-E7D6591A7620}"/>
                </a:ext>
              </a:extLst>
            </p:cNvPr>
            <p:cNvGrpSpPr/>
            <p:nvPr/>
          </p:nvGrpSpPr>
          <p:grpSpPr>
            <a:xfrm>
              <a:off x="4530285" y="2635230"/>
              <a:ext cx="182906" cy="182905"/>
              <a:chOff x="653229" y="2635230"/>
              <a:chExt cx="182906" cy="182905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AF20CFF-D3AE-4539-9595-4DFC78D7F147}"/>
                  </a:ext>
                </a:extLst>
              </p:cNvPr>
              <p:cNvSpPr/>
              <p:nvPr/>
            </p:nvSpPr>
            <p:spPr bwMode="auto">
              <a:xfrm>
                <a:off x="653229" y="2635230"/>
                <a:ext cx="182906" cy="182905"/>
              </a:xfrm>
              <a:prstGeom prst="ellipse">
                <a:avLst/>
              </a:prstGeom>
              <a:noFill/>
              <a:ln w="1905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8" name="check">
                <a:extLst>
                  <a:ext uri="{FF2B5EF4-FFF2-40B4-BE49-F238E27FC236}">
                    <a16:creationId xmlns:a16="http://schemas.microsoft.com/office/drawing/2014/main" id="{2C4D9178-AAC7-4359-B09A-2AE0362166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2099" y="2698088"/>
                <a:ext cx="91453" cy="64575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9050" cap="sq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defTabSz="914016">
                  <a:defRPr/>
                </a:pPr>
                <a:endParaRPr lang="en-US" sz="88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52792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2479E-6 0.04607 L 3.72479E-6 7.399E-7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/>
              <a:t>Tips &amp; Secrets Duel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0F6F3-1FFC-418A-B353-57B1708C9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952" y="675771"/>
            <a:ext cx="5030346" cy="496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8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681102"/>
            <a:ext cx="11049000" cy="1357295"/>
          </a:xfrm>
        </p:spPr>
        <p:txBody>
          <a:bodyPr/>
          <a:lstStyle/>
          <a:p>
            <a:pPr algn="ctr"/>
            <a:r>
              <a:rPr lang="en-US" sz="5400"/>
              <a:t>#1</a:t>
            </a:r>
            <a:br>
              <a:rPr lang="en-US" sz="4400"/>
            </a:br>
            <a:r>
              <a:rPr lang="en-US" sz="4400"/>
              <a:t>Easy ways to install Functions core tools</a:t>
            </a:r>
          </a:p>
        </p:txBody>
      </p:sp>
    </p:spTree>
    <p:extLst>
      <p:ext uri="{BB962C8B-B14F-4D97-AF65-F5344CB8AC3E}">
        <p14:creationId xmlns:p14="http://schemas.microsoft.com/office/powerpoint/2010/main" val="280492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2.xml><?xml version="1.0" encoding="utf-8"?>
<a:theme xmlns:a="http://schemas.openxmlformats.org/drawingml/2006/main" name="1_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6" ma:contentTypeDescription="" ma:contentTypeScope="" ma:versionID="c8759e92857812bc9b3f43044e235f59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11717c46bd241e05dcfc96b6b635e9e1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Jeff Hollan; Eduardo Laureano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2018-05-10T00:00:00+00:00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o33121adfc264c7dbcad13be7db3ea4b>
    <Session_x0020_Code xmlns="5a4b3278-325d-441a-b38f-6f1926bc734e">BRK2132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Washington State Convention and Trade Center</TermName>
          <TermId xmlns="http://schemas.microsoft.com/office/infopath/2007/PartnerControls">2ebf141d-f871-4cc9-bf08-f87f112ab464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Seattle</TermName>
          <TermId xmlns="http://schemas.microsoft.com/office/infopath/2007/PartnerControls">54f46ed2-c77e-4a59-b182-a4171fdb0d11</TermId>
        </TermInfo>
      </Terms>
    </c4b02e5b2c48420dbed84c0f2f02e9a3>
    <Event_x0020_Start_x0020_Date xmlns="5a4b3278-325d-441a-b38f-6f1926bc734e">2018-05-06T00:00:00+00:00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/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20</Value>
      <Value>19</Value>
      <Value>45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B3AAF8-9375-40DD-A7A3-C25915D049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fb36830f-dcb9-4175-9c60-7528ad38affb"/>
    <ds:schemaRef ds:uri="http://purl.org/dc/dcmitype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be090345-f9fd-4fb0-96c7-3975c9b8bda0"/>
    <ds:schemaRef ds:uri="http://schemas.microsoft.com/office/infopath/2007/PartnerControls"/>
    <ds:schemaRef ds:uri="http://www.w3.org/XML/1998/namespace"/>
    <ds:schemaRef ds:uri="5a4b3278-325d-441a-b38f-6f1926bc734e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4407</Words>
  <Application>Microsoft Office PowerPoint</Application>
  <PresentationFormat>Widescreen</PresentationFormat>
  <Paragraphs>631</Paragraphs>
  <Slides>55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57" baseType="lpstr">
      <vt:lpstr>5-50195_Microsoft_Build_Template</vt:lpstr>
      <vt:lpstr>1_5-50195_Microsoft_Build_Template</vt:lpstr>
      <vt:lpstr>PowerPoint Presentation</vt:lpstr>
      <vt:lpstr>Serverless in Action</vt:lpstr>
      <vt:lpstr>Session Plan</vt:lpstr>
      <vt:lpstr>Crash course on Serverless</vt:lpstr>
      <vt:lpstr>The evolution of application platforms</vt:lpstr>
      <vt:lpstr>What is serverless? </vt:lpstr>
      <vt:lpstr>Serverless application platform components</vt:lpstr>
      <vt:lpstr>Tips &amp; Secrets Duel</vt:lpstr>
      <vt:lpstr>#1 Easy ways to install Functions core tools</vt:lpstr>
      <vt:lpstr>#1: Easy ways to install Functions core tools</vt:lpstr>
      <vt:lpstr>#2 Choosing the best code editor</vt:lpstr>
      <vt:lpstr>#2: Choosing the best code editor</vt:lpstr>
      <vt:lpstr>#3 Simplify your code w/ triggers and bindings</vt:lpstr>
      <vt:lpstr>#3: Simplify your code with triggers and bindings</vt:lpstr>
      <vt:lpstr>#3 Simplify your code with triggers and bindings</vt:lpstr>
      <vt:lpstr>#3: Simplify your code with triggers and bindings</vt:lpstr>
      <vt:lpstr>#4 Leverage Environment Variables</vt:lpstr>
      <vt:lpstr>#4: Leverage Environment Variables</vt:lpstr>
      <vt:lpstr>#5 Simplify your APIs w/ Functions Proxies</vt:lpstr>
      <vt:lpstr>#5: Simplify your APIs w/ Functions Proxies</vt:lpstr>
      <vt:lpstr>#6 Combine IoT + ML + Serverless </vt:lpstr>
      <vt:lpstr>#6: Combine IoT + ML + Serverless </vt:lpstr>
      <vt:lpstr>#6: Combine IoT + ML + Serverless </vt:lpstr>
      <vt:lpstr>#7 Share resources across executions (properly)</vt:lpstr>
      <vt:lpstr>#7: Share resources across executions</vt:lpstr>
      <vt:lpstr>#7: Share resources across executions</vt:lpstr>
      <vt:lpstr>#7: Share resources across executions</vt:lpstr>
      <vt:lpstr>#8 Diagnose and resolve issues</vt:lpstr>
      <vt:lpstr>#8:  Diagnose and resolve issues</vt:lpstr>
      <vt:lpstr>#9 Analyze your functions performance</vt:lpstr>
      <vt:lpstr>#9:  Analyze your functions performance</vt:lpstr>
      <vt:lpstr>#10 Improving your initial startup time</vt:lpstr>
      <vt:lpstr>#10: Improving your initial startup time</vt:lpstr>
      <vt:lpstr>#11 Communicating with On-Prem resources</vt:lpstr>
      <vt:lpstr>#11: Communicate with On-Prem resources </vt:lpstr>
      <vt:lpstr>#12 Understanding behavior at high scale</vt:lpstr>
      <vt:lpstr>#12: Designing for high scale</vt:lpstr>
      <vt:lpstr>#12: Designing for high scale</vt:lpstr>
      <vt:lpstr>#13 14 Picking the right Functions runtime version</vt:lpstr>
      <vt:lpstr>PowerPoint Presentation</vt:lpstr>
      <vt:lpstr>Judges Deliberation</vt:lpstr>
      <vt:lpstr>Takeaways</vt:lpstr>
      <vt:lpstr>Related sessions </vt:lpstr>
      <vt:lpstr>PowerPoint Presentation</vt:lpstr>
      <vt:lpstr>Thank you!</vt:lpstr>
      <vt:lpstr>Appendix</vt:lpstr>
      <vt:lpstr>#?: Leverage retry behaviors for resiliency</vt:lpstr>
      <vt:lpstr>Section title</vt:lpstr>
      <vt:lpstr>#6: Resolving assembly loading conflicts</vt:lpstr>
      <vt:lpstr>#13: Packaging your function to run anywhere</vt:lpstr>
      <vt:lpstr>#7: Obtaining a secret from KeyVault</vt:lpstr>
      <vt:lpstr>#8: Easily send data to other services (POCO)</vt:lpstr>
      <vt:lpstr>#16:  Understanding Functions costs (consumption)</vt:lpstr>
      <vt:lpstr>#12: Sync’ing local and cloud app settings</vt:lpstr>
      <vt:lpstr>Software code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in Action</dc:title>
  <dc:creator>Eduardo Laureano</dc:creator>
  <cp:lastModifiedBy>MS Events 0576</cp:lastModifiedBy>
  <cp:revision>4</cp:revision>
  <dcterms:modified xsi:type="dcterms:W3CDTF">2018-05-28T07:36:46Z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20;#Washington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19;#Seattle|54f46ed2-c77e-4a59-b182-a4171fdb0d11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/>
  </property>
  <property fmtid="{D5CDD505-2E9C-101B-9397-08002B2CF9AE}" pid="21" name="Event Name">
    <vt:lpwstr>45;#Build|58542b36-5bf5-46a6-a53f-a41fb7a73785</vt:lpwstr>
  </property>
  <property fmtid="{D5CDD505-2E9C-101B-9397-08002B2CF9AE}" pid="22" name="Audience1">
    <vt:lpwstr/>
  </property>
</Properties>
</file>